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4" r:id="rId1"/>
  </p:sldMasterIdLst>
  <p:notesMasterIdLst>
    <p:notesMasterId r:id="rId25"/>
  </p:notesMasterIdLst>
  <p:sldIdLst>
    <p:sldId id="274" r:id="rId2"/>
    <p:sldId id="275" r:id="rId3"/>
    <p:sldId id="276" r:id="rId4"/>
    <p:sldId id="277" r:id="rId5"/>
    <p:sldId id="278" r:id="rId6"/>
    <p:sldId id="279" r:id="rId7"/>
    <p:sldId id="280" r:id="rId8"/>
    <p:sldId id="281" r:id="rId9"/>
    <p:sldId id="282"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3"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7" d="100"/>
          <a:sy n="97" d="100"/>
        </p:scale>
        <p:origin x="-1042"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B0147D-A5AB-41AE-96C1-A50AFD92C1FE}" type="datetimeFigureOut">
              <a:rPr lang="en-US" smtClean="0"/>
              <a:pPr/>
              <a:t>3/14/2010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97CA74-D09B-415F-BC6B-3BA2D97957FF}"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D97CA74-D09B-415F-BC6B-3BA2D97957FF}" type="slidenum">
              <a:rPr lang="en-GB" smtClean="0"/>
              <a:pPr/>
              <a:t>10</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D97CA74-D09B-415F-BC6B-3BA2D97957FF}" type="slidenum">
              <a:rPr lang="en-GB" smtClean="0"/>
              <a:pPr/>
              <a:t>19</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D97CA74-D09B-415F-BC6B-3BA2D97957FF}" type="slidenum">
              <a:rPr lang="en-GB" smtClean="0"/>
              <a:pPr/>
              <a:t>20</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D97CA74-D09B-415F-BC6B-3BA2D97957FF}" type="slidenum">
              <a:rPr lang="en-GB" smtClean="0"/>
              <a:pPr/>
              <a:t>21</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D97CA74-D09B-415F-BC6B-3BA2D97957FF}" type="slidenum">
              <a:rPr lang="en-GB" smtClean="0"/>
              <a:pPr/>
              <a:t>22</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D97CA74-D09B-415F-BC6B-3BA2D97957FF}" type="slidenum">
              <a:rPr lang="en-GB" smtClean="0"/>
              <a:pPr/>
              <a:t>23</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D97CA74-D09B-415F-BC6B-3BA2D97957FF}" type="slidenum">
              <a:rPr lang="en-GB" smtClean="0"/>
              <a:pPr/>
              <a:t>11</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D97CA74-D09B-415F-BC6B-3BA2D97957FF}" type="slidenum">
              <a:rPr lang="en-GB" smtClean="0"/>
              <a:pPr/>
              <a:t>12</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D97CA74-D09B-415F-BC6B-3BA2D97957FF}" type="slidenum">
              <a:rPr lang="en-GB" smtClean="0"/>
              <a:pPr/>
              <a:t>13</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D97CA74-D09B-415F-BC6B-3BA2D97957FF}" type="slidenum">
              <a:rPr lang="en-GB" smtClean="0"/>
              <a:pPr/>
              <a:t>14</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D97CA74-D09B-415F-BC6B-3BA2D97957FF}" type="slidenum">
              <a:rPr lang="en-GB" smtClean="0"/>
              <a:pPr/>
              <a:t>15</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D97CA74-D09B-415F-BC6B-3BA2D97957FF}" type="slidenum">
              <a:rPr lang="en-GB" smtClean="0"/>
              <a:pPr/>
              <a:t>16</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D97CA74-D09B-415F-BC6B-3BA2D97957FF}" type="slidenum">
              <a:rPr lang="en-GB" smtClean="0"/>
              <a:pPr/>
              <a:t>17</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D97CA74-D09B-415F-BC6B-3BA2D97957FF}" type="slidenum">
              <a:rPr lang="en-GB" smtClean="0"/>
              <a:pPr/>
              <a:t>18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1"/>
          <p:cNvGrpSpPr/>
          <p:nvPr/>
        </p:nvGrpSpPr>
        <p:grpSpPr>
          <a:xfrm>
            <a:off x="0" y="0"/>
            <a:ext cx="9144000" cy="6400800"/>
            <a:chOff x="0" y="0"/>
            <a:chExt cx="9144000" cy="6400800"/>
          </a:xfrm>
        </p:grpSpPr>
        <p:sp>
          <p:nvSpPr>
            <p:cNvPr id="16" name="Rectangle 15"/>
            <p:cNvSpPr/>
            <p:nvPr/>
          </p:nvSpPr>
          <p:spPr>
            <a:xfrm>
              <a:off x="1828800" y="4572000"/>
              <a:ext cx="6858000"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10"/>
            <p:cNvGrpSpPr/>
            <p:nvPr/>
          </p:nvGrpSpPr>
          <p:grpSpPr>
            <a:xfrm>
              <a:off x="0" y="0"/>
              <a:ext cx="9144000" cy="6400800"/>
              <a:chOff x="0" y="0"/>
              <a:chExt cx="9144000" cy="6400800"/>
            </a:xfrm>
          </p:grpSpPr>
          <p:sp>
            <p:nvSpPr>
              <p:cNvPr id="15" name="Rectangle 14"/>
              <p:cNvSpPr/>
              <p:nvPr/>
            </p:nvSpPr>
            <p:spPr>
              <a:xfrm>
                <a:off x="0" y="0"/>
                <a:ext cx="1828800" cy="6400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0" y="4572000"/>
                <a:ext cx="91440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Rectangle 12"/>
            <p:cNvSpPr/>
            <p:nvPr/>
          </p:nvSpPr>
          <p:spPr>
            <a:xfrm>
              <a:off x="0" y="45720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Date Placeholder 3"/>
          <p:cNvSpPr>
            <a:spLocks noGrp="1"/>
          </p:cNvSpPr>
          <p:nvPr>
            <p:ph type="dt" sz="half" idx="10"/>
          </p:nvPr>
        </p:nvSpPr>
        <p:spPr>
          <a:xfrm>
            <a:off x="6934200" y="6553200"/>
            <a:ext cx="1676400" cy="228600"/>
          </a:xfrm>
        </p:spPr>
        <p:txBody>
          <a:bodyPr vert="horz" lIns="91440" tIns="45720" rIns="91440" bIns="45720" rtlCol="0" anchor="t" anchorCtr="0"/>
          <a:lstStyle>
            <a:lvl1pPr marL="0" algn="r" defTabSz="914400" rtl="0" eaLnBrk="1" latinLnBrk="0" hangingPunct="1">
              <a:defRPr sz="900" kern="1200" cap="small" baseline="0">
                <a:solidFill>
                  <a:sysClr val="windowText" lastClr="000000"/>
                </a:solidFill>
                <a:latin typeface="+mj-lt"/>
                <a:ea typeface="+mn-ea"/>
                <a:cs typeface="+mn-cs"/>
              </a:defRPr>
            </a:lvl1pPr>
          </a:lstStyle>
          <a:p>
            <a:fld id="{40A88ED9-0000-4028-869B-A3C4BCE4225F}" type="datetimeFigureOut">
              <a:rPr lang="en-US" smtClean="0"/>
              <a:pPr/>
              <a:t>3/14/2010</a:t>
            </a:fld>
            <a:endParaRPr lang="en-GB"/>
          </a:p>
        </p:txBody>
      </p:sp>
      <p:sp>
        <p:nvSpPr>
          <p:cNvPr id="5" name="Footer Placeholder 4"/>
          <p:cNvSpPr>
            <a:spLocks noGrp="1"/>
          </p:cNvSpPr>
          <p:nvPr>
            <p:ph type="ftr" sz="quarter" idx="11"/>
          </p:nvPr>
        </p:nvSpPr>
        <p:spPr>
          <a:xfrm>
            <a:off x="1891553" y="6553200"/>
            <a:ext cx="1676400" cy="228600"/>
          </a:xfrm>
        </p:spPr>
        <p:txBody>
          <a:bodyPr anchor="t" anchorCtr="0"/>
          <a:lstStyle>
            <a:lvl1pPr>
              <a:defRPr>
                <a:solidFill>
                  <a:sysClr val="windowText" lastClr="000000"/>
                </a:solidFill>
              </a:defRPr>
            </a:lvl1pPr>
          </a:lstStyle>
          <a:p>
            <a:endParaRPr lang="en-GB"/>
          </a:p>
        </p:txBody>
      </p:sp>
      <p:sp>
        <p:nvSpPr>
          <p:cNvPr id="6" name="Slide Number Placeholder 5"/>
          <p:cNvSpPr>
            <a:spLocks noGrp="1"/>
          </p:cNvSpPr>
          <p:nvPr>
            <p:ph type="sldNum" sz="quarter" idx="12"/>
          </p:nvPr>
        </p:nvSpPr>
        <p:spPr>
          <a:xfrm>
            <a:off x="4870076" y="6553200"/>
            <a:ext cx="762000" cy="228600"/>
          </a:xfrm>
          <a:noFill/>
          <a:ln>
            <a:noFill/>
          </a:ln>
          <a:effectLst/>
        </p:spPr>
        <p:txBody>
          <a:bodyPr/>
          <a:lstStyle>
            <a:lvl1pPr algn="ctr">
              <a:defRPr sz="900" kern="1200" cap="small" baseline="0">
                <a:solidFill>
                  <a:sysClr val="windowText" lastClr="000000"/>
                </a:solidFill>
                <a:latin typeface="+mj-lt"/>
                <a:ea typeface="+mn-ea"/>
                <a:cs typeface="+mn-cs"/>
              </a:defRPr>
            </a:lvl1pPr>
          </a:lstStyle>
          <a:p>
            <a:fld id="{4F5890DC-AF04-439C-B4E3-AB13CB10591F}" type="slidenum">
              <a:rPr lang="en-GB" smtClean="0"/>
              <a:pPr/>
              <a:t>‹#›</a:t>
            </a:fld>
            <a:endParaRPr lang="en-GB"/>
          </a:p>
        </p:txBody>
      </p:sp>
      <p:sp>
        <p:nvSpPr>
          <p:cNvPr id="3" name="Subtitle 2"/>
          <p:cNvSpPr>
            <a:spLocks noGrp="1"/>
          </p:cNvSpPr>
          <p:nvPr>
            <p:ph type="subTitle" idx="1"/>
          </p:nvPr>
        </p:nvSpPr>
        <p:spPr>
          <a:xfrm>
            <a:off x="1905000" y="5867400"/>
            <a:ext cx="6570722" cy="457200"/>
          </a:xfrm>
        </p:spPr>
        <p:txBody>
          <a:bodyPr>
            <a:normAutofit/>
            <a:scene3d>
              <a:camera prst="orthographicFront"/>
              <a:lightRig rig="soft" dir="t">
                <a:rot lat="0" lon="0" rev="10800000"/>
              </a:lightRig>
            </a:scene3d>
            <a:sp3d>
              <a:contourClr>
                <a:srgbClr val="DDDDDD"/>
              </a:contourClr>
            </a:sp3d>
          </a:bodyPr>
          <a:lstStyle>
            <a:lvl1pPr marL="0" indent="0" algn="l">
              <a:spcBef>
                <a:spcPts val="0"/>
              </a:spcBef>
              <a:buNone/>
              <a:defRPr sz="2000">
                <a:solidFill>
                  <a:schemeClr val="tx1">
                    <a:alpha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2" name="Title 1"/>
          <p:cNvSpPr>
            <a:spLocks noGrp="1"/>
          </p:cNvSpPr>
          <p:nvPr>
            <p:ph type="ctrTitle"/>
          </p:nvPr>
        </p:nvSpPr>
        <p:spPr>
          <a:xfrm>
            <a:off x="1905000" y="4648200"/>
            <a:ext cx="6553200" cy="1219200"/>
          </a:xfrm>
        </p:spPr>
        <p:txBody>
          <a:bodyPr anchor="b" anchorCtr="0">
            <a:noAutofit/>
          </a:bodyPr>
          <a:lstStyle>
            <a:lvl1pPr algn="l">
              <a:defRPr sz="3600"/>
            </a:lvl1pPr>
          </a:lstStyle>
          <a:p>
            <a:r>
              <a:rPr lang="en-US" smtClean="0"/>
              <a:t>Click to edit Master title style</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0A88ED9-0000-4028-869B-A3C4BCE4225F}" type="datetimeFigureOut">
              <a:rPr lang="en-US" smtClean="0"/>
              <a:pPr/>
              <a:t>3/14/2010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5890DC-AF04-439C-B4E3-AB13CB10591F}"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10"/>
          <p:cNvGrpSpPr/>
          <p:nvPr/>
        </p:nvGrpSpPr>
        <p:grpSpPr>
          <a:xfrm>
            <a:off x="0" y="0"/>
            <a:ext cx="9144000" cy="6858000"/>
            <a:chOff x="-442912" y="457200"/>
            <a:chExt cx="9144000" cy="6858000"/>
          </a:xfrm>
        </p:grpSpPr>
        <p:sp>
          <p:nvSpPr>
            <p:cNvPr id="18" name="Rectangle 17"/>
            <p:cNvSpPr/>
            <p:nvPr/>
          </p:nvSpPr>
          <p:spPr>
            <a:xfrm>
              <a:off x="-442912" y="457200"/>
              <a:ext cx="9129712" cy="1676400"/>
            </a:xfrm>
            <a:prstGeom prst="rect">
              <a:avLst/>
            </a:prstGeom>
            <a:solidFill>
              <a:schemeClr val="accent3"/>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Rectangle 18"/>
            <p:cNvSpPr/>
            <p:nvPr/>
          </p:nvSpPr>
          <p:spPr>
            <a:xfrm>
              <a:off x="6872288" y="457200"/>
              <a:ext cx="1828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Rectangle 19"/>
            <p:cNvSpPr/>
            <p:nvPr/>
          </p:nvSpPr>
          <p:spPr>
            <a:xfrm>
              <a:off x="6872288" y="45720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p:cNvSpPr/>
            <p:nvPr/>
          </p:nvSpPr>
          <p:spPr>
            <a:xfrm>
              <a:off x="7367588"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467600" y="2298700"/>
            <a:ext cx="1447800" cy="38274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33400" y="2286000"/>
            <a:ext cx="5943600" cy="3840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0A88ED9-0000-4028-869B-A3C4BCE4225F}" type="datetimeFigureOut">
              <a:rPr lang="en-US" smtClean="0"/>
              <a:pPr/>
              <a:t>3/14/2010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7848600" y="533400"/>
            <a:ext cx="762000" cy="609600"/>
          </a:xfrm>
        </p:spPr>
        <p:txBody>
          <a:bodyPr/>
          <a:lstStyle/>
          <a:p>
            <a:fld id="{4F5890DC-AF04-439C-B4E3-AB13CB10591F}"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pic>
        <p:nvPicPr>
          <p:cNvPr id="2" name="Picture 7" descr="Blank Template_black"/>
          <p:cNvPicPr>
            <a:picLocks noChangeAspect="1" noChangeArrowheads="1"/>
          </p:cNvPicPr>
          <p:nvPr userDrawn="1"/>
        </p:nvPicPr>
        <p:blipFill>
          <a:blip r:embed="rId2" cstate="print"/>
          <a:srcRect/>
          <a:stretch>
            <a:fillRect/>
          </a:stretch>
        </p:blipFill>
        <p:spPr bwMode="auto">
          <a:xfrm>
            <a:off x="0" y="0"/>
            <a:ext cx="9144000" cy="6958013"/>
          </a:xfrm>
          <a:prstGeom prst="rect">
            <a:avLst/>
          </a:prstGeom>
          <a:noFill/>
          <a:ln w="9525">
            <a:noFill/>
            <a:miter lim="800000"/>
            <a:headEnd/>
            <a:tailEnd/>
          </a:ln>
        </p:spPr>
      </p:pic>
      <p:pic>
        <p:nvPicPr>
          <p:cNvPr id="3" name="Picture 8"/>
          <p:cNvPicPr>
            <a:picLocks noChangeAspect="1" noChangeArrowheads="1"/>
          </p:cNvPicPr>
          <p:nvPr userDrawn="1"/>
        </p:nvPicPr>
        <p:blipFill>
          <a:blip r:embed="rId3" cstate="print"/>
          <a:srcRect/>
          <a:stretch>
            <a:fillRect/>
          </a:stretch>
        </p:blipFill>
        <p:spPr bwMode="auto">
          <a:xfrm>
            <a:off x="6948488" y="6229350"/>
            <a:ext cx="2089150" cy="295275"/>
          </a:xfrm>
          <a:prstGeom prst="rect">
            <a:avLst/>
          </a:prstGeom>
          <a:noFill/>
          <a:ln w="9525">
            <a:noFill/>
            <a:miter lim="800000"/>
            <a:headEnd/>
            <a:tailEnd/>
          </a:ln>
        </p:spPr>
      </p:pic>
    </p:spTree>
  </p:cSld>
  <p:clrMapOvr>
    <a:masterClrMapping/>
  </p:clrMapOvr>
  <p:transition spd="slow">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pic>
        <p:nvPicPr>
          <p:cNvPr id="2" name="Picture 7" descr="Blank Template_black"/>
          <p:cNvPicPr>
            <a:picLocks noChangeAspect="1" noChangeArrowheads="1"/>
          </p:cNvPicPr>
          <p:nvPr userDrawn="1"/>
        </p:nvPicPr>
        <p:blipFill>
          <a:blip r:embed="rId2" cstate="print"/>
          <a:srcRect/>
          <a:stretch>
            <a:fillRect/>
          </a:stretch>
        </p:blipFill>
        <p:spPr bwMode="auto">
          <a:xfrm>
            <a:off x="0" y="0"/>
            <a:ext cx="9144000" cy="6958013"/>
          </a:xfrm>
          <a:prstGeom prst="rect">
            <a:avLst/>
          </a:prstGeom>
          <a:noFill/>
          <a:ln w="9525">
            <a:noFill/>
            <a:miter lim="800000"/>
            <a:headEnd/>
            <a:tailEnd/>
          </a:ln>
        </p:spPr>
      </p:pic>
      <p:pic>
        <p:nvPicPr>
          <p:cNvPr id="3" name="Picture 8"/>
          <p:cNvPicPr>
            <a:picLocks noChangeAspect="1" noChangeArrowheads="1"/>
          </p:cNvPicPr>
          <p:nvPr userDrawn="1"/>
        </p:nvPicPr>
        <p:blipFill>
          <a:blip r:embed="rId3" cstate="print"/>
          <a:srcRect/>
          <a:stretch>
            <a:fillRect/>
          </a:stretch>
        </p:blipFill>
        <p:spPr bwMode="auto">
          <a:xfrm>
            <a:off x="6948488" y="6229350"/>
            <a:ext cx="2089150" cy="295275"/>
          </a:xfrm>
          <a:prstGeom prst="rect">
            <a:avLst/>
          </a:prstGeom>
          <a:noFill/>
          <a:ln w="9525">
            <a:noFill/>
            <a:miter lim="800000"/>
            <a:headEnd/>
            <a:tailEnd/>
          </a:ln>
        </p:spPr>
      </p:pic>
    </p:spTree>
  </p:cSld>
  <p:clrMapOvr>
    <a:masterClrMapping/>
  </p:clrMapOvr>
  <p:transition spd="slow">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3_Title and Content">
    <p:spTree>
      <p:nvGrpSpPr>
        <p:cNvPr id="1" name=""/>
        <p:cNvGrpSpPr/>
        <p:nvPr/>
      </p:nvGrpSpPr>
      <p:grpSpPr>
        <a:xfrm>
          <a:off x="0" y="0"/>
          <a:ext cx="0" cy="0"/>
          <a:chOff x="0" y="0"/>
          <a:chExt cx="0" cy="0"/>
        </a:xfrm>
      </p:grpSpPr>
      <p:pic>
        <p:nvPicPr>
          <p:cNvPr id="2" name="Picture 7" descr="Blank Template_black"/>
          <p:cNvPicPr>
            <a:picLocks noChangeAspect="1" noChangeArrowheads="1"/>
          </p:cNvPicPr>
          <p:nvPr userDrawn="1"/>
        </p:nvPicPr>
        <p:blipFill>
          <a:blip r:embed="rId2" cstate="print"/>
          <a:srcRect/>
          <a:stretch>
            <a:fillRect/>
          </a:stretch>
        </p:blipFill>
        <p:spPr bwMode="auto">
          <a:xfrm>
            <a:off x="0" y="0"/>
            <a:ext cx="9144000" cy="6958013"/>
          </a:xfrm>
          <a:prstGeom prst="rect">
            <a:avLst/>
          </a:prstGeom>
          <a:noFill/>
          <a:ln w="9525">
            <a:noFill/>
            <a:miter lim="800000"/>
            <a:headEnd/>
            <a:tailEnd/>
          </a:ln>
        </p:spPr>
      </p:pic>
      <p:pic>
        <p:nvPicPr>
          <p:cNvPr id="3" name="Picture 8"/>
          <p:cNvPicPr>
            <a:picLocks noChangeAspect="1" noChangeArrowheads="1"/>
          </p:cNvPicPr>
          <p:nvPr userDrawn="1"/>
        </p:nvPicPr>
        <p:blipFill>
          <a:blip r:embed="rId3" cstate="print"/>
          <a:srcRect/>
          <a:stretch>
            <a:fillRect/>
          </a:stretch>
        </p:blipFill>
        <p:spPr bwMode="auto">
          <a:xfrm>
            <a:off x="6948488" y="6229350"/>
            <a:ext cx="2089150" cy="295275"/>
          </a:xfrm>
          <a:prstGeom prst="rect">
            <a:avLst/>
          </a:prstGeom>
          <a:noFill/>
          <a:ln w="9525">
            <a:noFill/>
            <a:miter lim="800000"/>
            <a:headEnd/>
            <a:tailEnd/>
          </a:ln>
        </p:spPr>
      </p:pic>
    </p:spTree>
  </p:cSld>
  <p:clrMapOvr>
    <a:masterClrMapping/>
  </p:clrMapOvr>
  <p:transition spd="slow">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0A88ED9-0000-4028-869B-A3C4BCE4225F}" type="datetimeFigureOut">
              <a:rPr lang="en-US" smtClean="0"/>
              <a:pPr/>
              <a:t>3/14/2010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5890DC-AF04-439C-B4E3-AB13CB10591F}"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0" name="Group 10"/>
          <p:cNvGrpSpPr/>
          <p:nvPr/>
        </p:nvGrpSpPr>
        <p:grpSpPr>
          <a:xfrm>
            <a:off x="0" y="0"/>
            <a:ext cx="9144000" cy="6858000"/>
            <a:chOff x="0" y="0"/>
            <a:chExt cx="9144000" cy="6858000"/>
          </a:xfrm>
        </p:grpSpPr>
        <p:sp>
          <p:nvSpPr>
            <p:cNvPr id="7" name="Rectangle 6"/>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25146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28800" y="2514600"/>
              <a:ext cx="73152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1"/>
          <p:cNvSpPr>
            <a:spLocks noGrp="1"/>
          </p:cNvSpPr>
          <p:nvPr>
            <p:ph type="title"/>
          </p:nvPr>
        </p:nvSpPr>
        <p:spPr>
          <a:xfrm>
            <a:off x="1905000" y="2667000"/>
            <a:ext cx="6629400" cy="1143000"/>
          </a:xfrm>
        </p:spPr>
        <p:txBody>
          <a:bodyPr vert="horz" lIns="91440" tIns="45720" rIns="91440" bIns="45720" rtlCol="0" anchor="b" anchorCtr="0">
            <a:noAutofit/>
          </a:bodyPr>
          <a:lstStyle>
            <a:lvl1pPr algn="l" defTabSz="914400" rtl="0" eaLnBrk="1" latinLnBrk="0" hangingPunct="1">
              <a:spcBef>
                <a:spcPct val="0"/>
              </a:spcBef>
              <a:buNone/>
              <a:defRPr sz="3600" kern="1200" cap="small" spc="200"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52400" y="4495800"/>
            <a:ext cx="1524000" cy="2057400"/>
          </a:xfrm>
        </p:spPr>
        <p:txBody>
          <a:bodyPr vert="horz" lIns="91440" tIns="45720" rIns="91440" bIns="45720" rtlCol="0">
            <a:normAutofit/>
          </a:bodyPr>
          <a:lstStyle>
            <a:lvl1pPr marL="0" indent="0">
              <a:lnSpc>
                <a:spcPct val="200000"/>
              </a:lnSpc>
              <a:buNone/>
              <a:defRPr sz="1600" b="1" kern="1200">
                <a:solidFill>
                  <a:srgbClr val="000000">
                    <a:alpha val="50196"/>
                  </a:srgb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n-US" smtClean="0"/>
              <a:t>Click to edit Master text styles</a:t>
            </a:r>
          </a:p>
        </p:txBody>
      </p:sp>
      <p:sp>
        <p:nvSpPr>
          <p:cNvPr id="4" name="Date Placeholder 3"/>
          <p:cNvSpPr>
            <a:spLocks noGrp="1"/>
          </p:cNvSpPr>
          <p:nvPr>
            <p:ph type="dt" sz="half" idx="10"/>
          </p:nvPr>
        </p:nvSpPr>
        <p:spPr>
          <a:xfrm>
            <a:off x="6931152" y="6556248"/>
            <a:ext cx="1673352" cy="228600"/>
          </a:xfrm>
        </p:spPr>
        <p:txBody>
          <a:bodyPr/>
          <a:lstStyle/>
          <a:p>
            <a:fld id="{40A88ED9-0000-4028-869B-A3C4BCE4225F}" type="datetimeFigureOut">
              <a:rPr lang="en-US" smtClean="0"/>
              <a:pPr/>
              <a:t>3/14/2010</a:t>
            </a:fld>
            <a:endParaRPr lang="en-GB"/>
          </a:p>
        </p:txBody>
      </p:sp>
      <p:sp>
        <p:nvSpPr>
          <p:cNvPr id="5" name="Footer Placeholder 4"/>
          <p:cNvSpPr>
            <a:spLocks noGrp="1"/>
          </p:cNvSpPr>
          <p:nvPr>
            <p:ph type="ftr" sz="quarter" idx="11"/>
          </p:nvPr>
        </p:nvSpPr>
        <p:spPr>
          <a:xfrm>
            <a:off x="1892808" y="6556248"/>
            <a:ext cx="1673352" cy="228600"/>
          </a:xfrm>
        </p:spPr>
        <p:txBody>
          <a:bodyPr/>
          <a:lstStyle/>
          <a:p>
            <a:endParaRPr lang="en-GB"/>
          </a:p>
        </p:txBody>
      </p:sp>
      <p:sp>
        <p:nvSpPr>
          <p:cNvPr id="6" name="Slide Number Placeholder 5"/>
          <p:cNvSpPr>
            <a:spLocks noGrp="1"/>
          </p:cNvSpPr>
          <p:nvPr>
            <p:ph type="sldNum" sz="quarter" idx="12"/>
          </p:nvPr>
        </p:nvSpPr>
        <p:spPr>
          <a:xfrm>
            <a:off x="4867656" y="6556248"/>
            <a:ext cx="762000" cy="228600"/>
          </a:xfrm>
          <a:noFill/>
          <a:ln>
            <a:noFill/>
          </a:ln>
          <a:effectLst/>
        </p:spPr>
        <p:txBody>
          <a:bodyPr vert="horz" lIns="91440" tIns="45720" rIns="91440" bIns="45720" rtlCol="0" anchor="ctr"/>
          <a:lstStyle>
            <a:lvl1pPr marL="0" algn="ctr" defTabSz="914400" rtl="0" eaLnBrk="1" latinLnBrk="0" hangingPunct="1">
              <a:defRPr sz="900" kern="1200" cap="small" baseline="0">
                <a:solidFill>
                  <a:sysClr val="windowText" lastClr="000000"/>
                </a:solidFill>
                <a:latin typeface="+mj-lt"/>
                <a:ea typeface="+mn-ea"/>
                <a:cs typeface="+mn-cs"/>
              </a:defRPr>
            </a:lvl1pPr>
          </a:lstStyle>
          <a:p>
            <a:fld id="{4F5890DC-AF04-439C-B4E3-AB13CB10591F}"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24384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7150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0A88ED9-0000-4028-869B-A3C4BCE4225F}" type="datetimeFigureOut">
              <a:rPr lang="en-US" smtClean="0"/>
              <a:pPr/>
              <a:t>3/14/2010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F5890DC-AF04-439C-B4E3-AB13CB10591F}"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2438400" y="2291697"/>
            <a:ext cx="2971800" cy="639762"/>
          </a:xfrm>
        </p:spPr>
        <p:txBody>
          <a:bodyPr vert="horz" lIns="91440" tIns="45720" rIns="91440" bIns="45720" rtlCol="0" anchor="ctr" anchorCtr="0">
            <a:noAutofit/>
          </a:bodyPr>
          <a:lstStyle>
            <a:lvl1pPr marL="0" indent="0">
              <a:buNone/>
              <a:defRPr sz="2200" b="0" kern="120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ts val="1800"/>
              </a:spcBef>
              <a:buClr>
                <a:schemeClr val="accent1"/>
              </a:buClr>
              <a:buSzPct val="80000"/>
              <a:buFont typeface="Wingdings" pitchFamily="2" charset="2"/>
              <a:buNone/>
            </a:pPr>
            <a:r>
              <a:rPr lang="en-US" smtClean="0"/>
              <a:t>Click to edit Master text styles</a:t>
            </a:r>
          </a:p>
        </p:txBody>
      </p:sp>
      <p:sp>
        <p:nvSpPr>
          <p:cNvPr id="4" name="Content Placeholder 3"/>
          <p:cNvSpPr>
            <a:spLocks noGrp="1"/>
          </p:cNvSpPr>
          <p:nvPr>
            <p:ph sz="half" idx="2"/>
          </p:nvPr>
        </p:nvSpPr>
        <p:spPr>
          <a:xfrm>
            <a:off x="2447925" y="3137647"/>
            <a:ext cx="2971800" cy="299923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715000" y="2291697"/>
            <a:ext cx="2971800" cy="639762"/>
          </a:xfrm>
        </p:spPr>
        <p:txBody>
          <a:bodyPr anchor="ctr" anchorCtr="0">
            <a:noAutofit/>
          </a:bodyPr>
          <a:lstStyle>
            <a:lvl1pPr marL="0" indent="0">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715000" y="3137647"/>
            <a:ext cx="2971800" cy="300196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0A88ED9-0000-4028-869B-A3C4BCE4225F}" type="datetimeFigureOut">
              <a:rPr lang="en-US" smtClean="0"/>
              <a:pPr/>
              <a:t>3/14/2010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F5890DC-AF04-439C-B4E3-AB13CB10591F}"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pSp>
        <p:nvGrpSpPr>
          <p:cNvPr id="6" name="Group 10"/>
          <p:cNvGrpSpPr/>
          <p:nvPr/>
        </p:nvGrpSpPr>
        <p:grpSpPr>
          <a:xfrm>
            <a:off x="0" y="0"/>
            <a:ext cx="9144000" cy="1676400"/>
            <a:chOff x="0" y="0"/>
            <a:chExt cx="9144000" cy="1676400"/>
          </a:xfrm>
        </p:grpSpPr>
        <p:sp>
          <p:nvSpPr>
            <p:cNvPr id="7" name="Rectangle 6"/>
            <p:cNvSpPr/>
            <p:nvPr/>
          </p:nvSpPr>
          <p:spPr>
            <a:xfrm>
              <a:off x="0" y="0"/>
              <a:ext cx="91440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0A88ED9-0000-4028-869B-A3C4BCE4225F}" type="datetimeFigureOut">
              <a:rPr lang="en-US" smtClean="0"/>
              <a:pPr/>
              <a:t>3/14/2010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F5890DC-AF04-439C-B4E3-AB13CB10591F}"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5" name="Group 9"/>
          <p:cNvGrpSpPr/>
          <p:nvPr/>
        </p:nvGrpSpPr>
        <p:grpSpPr>
          <a:xfrm>
            <a:off x="0" y="0"/>
            <a:ext cx="1828800" cy="1676400"/>
            <a:chOff x="457200" y="457200"/>
            <a:chExt cx="1828800" cy="1676400"/>
          </a:xfrm>
        </p:grpSpPr>
        <p:sp>
          <p:nvSpPr>
            <p:cNvPr id="8" name="Rectangle 7"/>
            <p:cNvSpPr/>
            <p:nvPr/>
          </p:nvSpPr>
          <p:spPr>
            <a:xfrm>
              <a:off x="457200" y="457200"/>
              <a:ext cx="1828800" cy="1676400"/>
            </a:xfrm>
            <a:prstGeom prst="rect">
              <a:avLst/>
            </a:prstGeom>
            <a:solidFill>
              <a:schemeClr val="accent2"/>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Oval 8"/>
            <p:cNvSpPr/>
            <p:nvPr/>
          </p:nvSpPr>
          <p:spPr>
            <a:xfrm>
              <a:off x="952500"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Date Placeholder 1"/>
          <p:cNvSpPr>
            <a:spLocks noGrp="1"/>
          </p:cNvSpPr>
          <p:nvPr>
            <p:ph type="dt" sz="half" idx="10"/>
          </p:nvPr>
        </p:nvSpPr>
        <p:spPr/>
        <p:txBody>
          <a:bodyPr/>
          <a:lstStyle/>
          <a:p>
            <a:fld id="{40A88ED9-0000-4028-869B-A3C4BCE4225F}" type="datetimeFigureOut">
              <a:rPr lang="en-US" smtClean="0"/>
              <a:pPr/>
              <a:t>3/14/2010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5890DC-AF04-439C-B4E3-AB13CB10591F}"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2706624" y="2446991"/>
            <a:ext cx="5715000" cy="3531198"/>
          </a:xfrm>
        </p:spPr>
        <p:txBody>
          <a:bodyPr>
            <a:normAutofit/>
          </a:bodyPr>
          <a:lstStyle>
            <a:lvl1pPr>
              <a:defRPr sz="22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64592" y="3031490"/>
            <a:ext cx="1524000" cy="2362200"/>
          </a:xfrm>
        </p:spPr>
        <p:txBody>
          <a:bodyPr/>
          <a:lstStyle>
            <a:lvl1pPr marL="0" indent="0">
              <a:lnSpc>
                <a:spcPct val="150000"/>
              </a:lnSpc>
              <a:buNone/>
              <a:defRPr sz="1400" b="1">
                <a:solidFill>
                  <a:srgbClr val="000000">
                    <a:alpha val="50196"/>
                  </a:srgb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A88ED9-0000-4028-869B-A3C4BCE4225F}" type="datetimeFigureOut">
              <a:rPr lang="en-US" smtClean="0"/>
              <a:pPr/>
              <a:t>3/14/2010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F5890DC-AF04-439C-B4E3-AB13CB10591F}"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706624" y="2450592"/>
            <a:ext cx="5715000" cy="3529584"/>
          </a:xfrm>
          <a:noFill/>
          <a:ln w="101600" cmpd="sng">
            <a:miter lim="800000"/>
          </a:ln>
          <a:effectLst>
            <a:outerShdw blurRad="63500" sx="102000" sy="102000" algn="ctr" rotWithShape="0">
              <a:prstClr val="black">
                <a:alpha val="30000"/>
              </a:prstClr>
            </a:outerShdw>
          </a:effectLst>
        </p:spPr>
        <p:style>
          <a:lnRef idx="3">
            <a:schemeClr val="lt1"/>
          </a:lnRef>
          <a:fillRef idx="1">
            <a:schemeClr val="accent2"/>
          </a:fillRef>
          <a:effectRef idx="1">
            <a:schemeClr val="accent2"/>
          </a:effectRef>
          <a:fontRef idx="none"/>
        </p:style>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64592" y="3031489"/>
            <a:ext cx="1527048" cy="2359152"/>
          </a:xfrm>
        </p:spPr>
        <p:txBody>
          <a:bodyPr vert="horz" lIns="91440" tIns="45720" rIns="91440" bIns="45720" rtlCol="0">
            <a:normAutofit/>
          </a:bodyPr>
          <a:lstStyle>
            <a:lvl1pPr marL="0" indent="0">
              <a:lnSpc>
                <a:spcPct val="150000"/>
              </a:lnSpc>
              <a:buNone/>
              <a:defRPr sz="1400" b="1" kern="1200">
                <a:solidFill>
                  <a:srgbClr val="000000">
                    <a:alpha val="50196"/>
                  </a:srgb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40A88ED9-0000-4028-869B-A3C4BCE4225F}" type="datetimeFigureOut">
              <a:rPr lang="en-US" smtClean="0"/>
              <a:pPr/>
              <a:t>3/14/2010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F5890DC-AF04-439C-B4E3-AB13CB10591F}"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Group 11"/>
          <p:cNvGrpSpPr/>
          <p:nvPr/>
        </p:nvGrpSpPr>
        <p:grpSpPr>
          <a:xfrm>
            <a:off x="0" y="0"/>
            <a:ext cx="9144000" cy="6858000"/>
            <a:chOff x="0" y="0"/>
            <a:chExt cx="9144000" cy="6858000"/>
          </a:xfrm>
        </p:grpSpPr>
        <p:sp>
          <p:nvSpPr>
            <p:cNvPr id="7" name="Rectangle 6"/>
            <p:cNvSpPr/>
            <p:nvPr/>
          </p:nvSpPr>
          <p:spPr>
            <a:xfrm>
              <a:off x="457200" y="0"/>
              <a:ext cx="86868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3" name="Text Placeholder 2"/>
          <p:cNvSpPr>
            <a:spLocks noGrp="1"/>
          </p:cNvSpPr>
          <p:nvPr>
            <p:ph type="body" idx="1"/>
          </p:nvPr>
        </p:nvSpPr>
        <p:spPr>
          <a:xfrm>
            <a:off x="2438400" y="2286000"/>
            <a:ext cx="6248400" cy="38401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Placeholder 1"/>
          <p:cNvSpPr>
            <a:spLocks noGrp="1"/>
          </p:cNvSpPr>
          <p:nvPr>
            <p:ph type="title"/>
          </p:nvPr>
        </p:nvSpPr>
        <p:spPr>
          <a:xfrm>
            <a:off x="2438400" y="228600"/>
            <a:ext cx="62484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4" name="Date Placeholder 3"/>
          <p:cNvSpPr>
            <a:spLocks noGrp="1"/>
          </p:cNvSpPr>
          <p:nvPr>
            <p:ph type="dt" sz="half" idx="2"/>
          </p:nvPr>
        </p:nvSpPr>
        <p:spPr>
          <a:xfrm>
            <a:off x="6553200" y="6351494"/>
            <a:ext cx="2133600" cy="365125"/>
          </a:xfrm>
          <a:prstGeom prst="rect">
            <a:avLst/>
          </a:prstGeom>
        </p:spPr>
        <p:txBody>
          <a:bodyPr vert="horz" lIns="91440" tIns="45720" rIns="91440" bIns="45720" rtlCol="0" anchor="ctr"/>
          <a:lstStyle>
            <a:lvl1pPr algn="r">
              <a:defRPr sz="900" cap="small" baseline="0">
                <a:solidFill>
                  <a:schemeClr val="tx1"/>
                </a:solidFill>
                <a:latin typeface="+mj-lt"/>
              </a:defRPr>
            </a:lvl1pPr>
          </a:lstStyle>
          <a:p>
            <a:fld id="{40A88ED9-0000-4028-869B-A3C4BCE4225F}" type="datetimeFigureOut">
              <a:rPr lang="en-US" smtClean="0"/>
              <a:pPr/>
              <a:t>3/14/2010</a:t>
            </a:fld>
            <a:endParaRPr lang="en-GB"/>
          </a:p>
        </p:txBody>
      </p:sp>
      <p:sp>
        <p:nvSpPr>
          <p:cNvPr id="5" name="Footer Placeholder 4"/>
          <p:cNvSpPr>
            <a:spLocks noGrp="1"/>
          </p:cNvSpPr>
          <p:nvPr>
            <p:ph type="ftr" sz="quarter" idx="3"/>
          </p:nvPr>
        </p:nvSpPr>
        <p:spPr>
          <a:xfrm>
            <a:off x="2438400" y="6356350"/>
            <a:ext cx="2895600" cy="365125"/>
          </a:xfrm>
          <a:prstGeom prst="rect">
            <a:avLst/>
          </a:prstGeom>
        </p:spPr>
        <p:txBody>
          <a:bodyPr vert="horz" lIns="91440" tIns="45720" rIns="91440" bIns="45720" rtlCol="0" anchor="ctr"/>
          <a:lstStyle>
            <a:lvl1pPr algn="l">
              <a:defRPr sz="900" cap="small" baseline="0">
                <a:solidFill>
                  <a:schemeClr val="tx1"/>
                </a:solidFill>
                <a:latin typeface="+mj-lt"/>
              </a:defRPr>
            </a:lvl1pPr>
          </a:lstStyle>
          <a:p>
            <a:endParaRPr lang="en-GB"/>
          </a:p>
        </p:txBody>
      </p:sp>
      <p:sp>
        <p:nvSpPr>
          <p:cNvPr id="6" name="Slide Number Placeholder 5"/>
          <p:cNvSpPr>
            <a:spLocks noGrp="1"/>
          </p:cNvSpPr>
          <p:nvPr>
            <p:ph type="sldNum" sz="quarter" idx="4"/>
          </p:nvPr>
        </p:nvSpPr>
        <p:spPr>
          <a:xfrm>
            <a:off x="533400" y="533400"/>
            <a:ext cx="762000" cy="609600"/>
          </a:xfrm>
          <a:prstGeom prst="rect">
            <a:avLst/>
          </a:prstGeom>
        </p:spPr>
        <p:txBody>
          <a:bodyPr vert="horz" lIns="91440" tIns="45720" rIns="91440" bIns="45720" rtlCol="0" anchor="ctr"/>
          <a:lstStyle>
            <a:lvl1pPr algn="ctr">
              <a:defRPr sz="1600" cap="small" baseline="0">
                <a:solidFill>
                  <a:schemeClr val="tx1"/>
                </a:solidFill>
                <a:latin typeface="+mj-lt"/>
              </a:defRPr>
            </a:lvl1pPr>
          </a:lstStyle>
          <a:p>
            <a:fld id="{4F5890DC-AF04-439C-B4E3-AB13CB10591F}"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 id="2147483807" r:id="rId13"/>
    <p:sldLayoutId id="2147483808" r:id="rId14"/>
  </p:sldLayoutIdLst>
  <p:txStyles>
    <p:titleStyle>
      <a:lvl1pPr algn="r" defTabSz="914400" rtl="0" eaLnBrk="1" latinLnBrk="0" hangingPunct="1">
        <a:spcBef>
          <a:spcPct val="0"/>
        </a:spcBef>
        <a:buNone/>
        <a:defRPr sz="4400" kern="1200" cap="small" spc="200" baseline="0">
          <a:solidFill>
            <a:schemeClr val="tx1"/>
          </a:solidFill>
          <a:latin typeface="+mj-lt"/>
          <a:ea typeface="+mj-ea"/>
          <a:cs typeface="+mj-cs"/>
        </a:defRPr>
      </a:lvl1pPr>
    </p:titleStyle>
    <p:bodyStyle>
      <a:lvl1pPr marL="457200" indent="-457200" algn="l" defTabSz="914400" rtl="0" eaLnBrk="1" latinLnBrk="0" hangingPunct="1">
        <a:spcBef>
          <a:spcPts val="1800"/>
        </a:spcBef>
        <a:buClr>
          <a:schemeClr val="accent1"/>
        </a:buClr>
        <a:buSzPct val="80000"/>
        <a:buFont typeface="Wingdings" pitchFamily="2" charset="2"/>
        <a:buChar char=""/>
        <a:defRPr sz="2200" kern="1200">
          <a:solidFill>
            <a:schemeClr val="tx1"/>
          </a:solidFill>
          <a:latin typeface="+mn-lt"/>
          <a:ea typeface="+mn-ea"/>
          <a:cs typeface="+mn-cs"/>
        </a:defRPr>
      </a:lvl1pPr>
      <a:lvl2pPr marL="914400" indent="-457200" algn="l" defTabSz="914400" rtl="0" eaLnBrk="1" latinLnBrk="0" hangingPunct="1">
        <a:spcBef>
          <a:spcPts val="1800"/>
        </a:spcBef>
        <a:buClr>
          <a:schemeClr val="accent2"/>
        </a:buClr>
        <a:buSzPct val="80000"/>
        <a:buFont typeface="Wingdings" pitchFamily="2" charset="2"/>
        <a:buChar char=""/>
        <a:defRPr sz="2000" kern="1200">
          <a:solidFill>
            <a:schemeClr val="tx1"/>
          </a:solidFill>
          <a:latin typeface="+mn-lt"/>
          <a:ea typeface="+mn-ea"/>
          <a:cs typeface="+mn-cs"/>
        </a:defRPr>
      </a:lvl2pPr>
      <a:lvl3pPr marL="1371600" indent="-457200" algn="l" defTabSz="914400" rtl="0" eaLnBrk="1" latinLnBrk="0" hangingPunct="1">
        <a:spcBef>
          <a:spcPts val="1200"/>
        </a:spcBef>
        <a:buClr>
          <a:schemeClr val="accent3"/>
        </a:buClr>
        <a:buSzPct val="80000"/>
        <a:buFont typeface="Wingdings" pitchFamily="2" charset="2"/>
        <a:buChar char=""/>
        <a:defRPr sz="1800" kern="1200">
          <a:solidFill>
            <a:schemeClr val="tx1"/>
          </a:solidFill>
          <a:latin typeface="+mn-lt"/>
          <a:ea typeface="+mn-ea"/>
          <a:cs typeface="+mn-cs"/>
        </a:defRPr>
      </a:lvl3pPr>
      <a:lvl4pPr marL="1828800" indent="-457200" algn="l" defTabSz="914400" rtl="0" eaLnBrk="1" latinLnBrk="0" hangingPunct="1">
        <a:spcBef>
          <a:spcPts val="1200"/>
        </a:spcBef>
        <a:buClr>
          <a:schemeClr val="accent4"/>
        </a:buClr>
        <a:buSzPct val="80000"/>
        <a:buFont typeface="Wingdings" pitchFamily="2" charset="2"/>
        <a:buChar char=""/>
        <a:defRPr sz="1600" kern="1200">
          <a:solidFill>
            <a:schemeClr val="tx1"/>
          </a:solidFill>
          <a:latin typeface="+mn-lt"/>
          <a:ea typeface="+mn-ea"/>
          <a:cs typeface="+mn-cs"/>
        </a:defRPr>
      </a:lvl4pPr>
      <a:lvl5pPr marL="2286000" indent="-457200" algn="l" defTabSz="914400" rtl="0" eaLnBrk="1" latinLnBrk="0" hangingPunct="1">
        <a:spcBef>
          <a:spcPts val="1200"/>
        </a:spcBef>
        <a:buClr>
          <a:schemeClr val="accent5"/>
        </a:buClr>
        <a:buSzPct val="80000"/>
        <a:buFont typeface="Wingdings" pitchFamily="2" charset="2"/>
        <a:buChar char=""/>
        <a:defRPr sz="1600" kern="1200">
          <a:solidFill>
            <a:schemeClr val="tx1"/>
          </a:solidFill>
          <a:latin typeface="+mn-lt"/>
          <a:ea typeface="+mn-ea"/>
          <a:cs typeface="+mn-cs"/>
        </a:defRPr>
      </a:lvl5pPr>
      <a:lvl6pPr marL="2743200" indent="-457200" algn="l" defTabSz="914400" rtl="0" eaLnBrk="1" latinLnBrk="0" hangingPunct="1">
        <a:spcBef>
          <a:spcPts val="1200"/>
        </a:spcBef>
        <a:buClr>
          <a:schemeClr val="accent6"/>
        </a:buClr>
        <a:buSzPct val="90000"/>
        <a:buFont typeface="Wingdings" pitchFamily="2" charset="2"/>
        <a:buChar char=""/>
        <a:defRPr sz="1600" kern="1200">
          <a:solidFill>
            <a:schemeClr val="tx1"/>
          </a:solidFill>
          <a:latin typeface="+mn-lt"/>
          <a:ea typeface="+mn-ea"/>
          <a:cs typeface="+mn-cs"/>
        </a:defRPr>
      </a:lvl6pPr>
      <a:lvl7pPr marL="3200400" indent="-457200" algn="l" defTabSz="914400" rtl="0" eaLnBrk="1" latinLnBrk="0" hangingPunct="1">
        <a:spcBef>
          <a:spcPts val="1200"/>
        </a:spcBef>
        <a:buClr>
          <a:schemeClr val="accent1"/>
        </a:buClr>
        <a:buSzPct val="70000"/>
        <a:buFont typeface="Wingdings" pitchFamily="2" charset="2"/>
        <a:buChar char="¢"/>
        <a:defRPr sz="1600" kern="1200" baseline="0">
          <a:solidFill>
            <a:schemeClr val="tx1"/>
          </a:solidFill>
          <a:latin typeface="+mn-lt"/>
          <a:ea typeface="+mn-ea"/>
          <a:cs typeface="+mn-cs"/>
        </a:defRPr>
      </a:lvl7pPr>
      <a:lvl8pPr marL="3657600" indent="-457200" algn="l" defTabSz="914400" rtl="0" eaLnBrk="1" latinLnBrk="0" hangingPunct="1">
        <a:spcBef>
          <a:spcPts val="1200"/>
        </a:spcBef>
        <a:buClr>
          <a:schemeClr val="accent3"/>
        </a:buClr>
        <a:buFont typeface="Courier New" pitchFamily="49" charset="0"/>
        <a:buChar char="o"/>
        <a:defRPr sz="1600" kern="1200" baseline="0">
          <a:solidFill>
            <a:schemeClr val="tx1"/>
          </a:solidFill>
          <a:latin typeface="+mn-lt"/>
          <a:ea typeface="+mn-ea"/>
          <a:cs typeface="+mn-cs"/>
        </a:defRPr>
      </a:lvl8pPr>
      <a:lvl9pPr marL="4114800" indent="-457200" algn="l" defTabSz="914400" rtl="0" eaLnBrk="1" latinLnBrk="0" hangingPunct="1">
        <a:spcBef>
          <a:spcPts val="1200"/>
        </a:spcBef>
        <a:buClr>
          <a:schemeClr val="accent5"/>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hyperlink" Target="http://curriculum.qcda.gov.uk/uploads/Dimensions_technology_and_the_media_tcm8-14480.pdf?return=/key-stages-3-and-4/cross-curriculum-dimensions/technologymedia/index.aspx?return=/key-stages-3-and-4/cross-curriculum-dimensions/index.aspx" TargetMode="External"/><Relationship Id="rId3" Type="http://schemas.openxmlformats.org/officeDocument/2006/relationships/hyperlink" Target="http://curriculum.qcda.gov.uk/uploads/Dimensions_identity_and_cultural_diversity_tcm8-14479.pdf?return=/key-stages-3-and-4/cross-curriculum-dimensions/culturaldiversityidentity/index.aspx?return=/key-stages-3-and-4/cross-curriculum-dimensions/index.asp" TargetMode="External"/><Relationship Id="rId7" Type="http://schemas.openxmlformats.org/officeDocument/2006/relationships/hyperlink" Target="http://curriculum.qcda.gov.uk/uploads/Dimensions_global_and_sustainable_development_tcm8-14477.pdf?return=/key-stages-3-and-4/cross-curriculum-dimensions/globaldimension/index.aspx?return=/key-stages-3-and-4/cross-curriculum-dimensions/index.aspx"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curriculum.qcda.gov.uk/uploads/Dimensions_enterprise_tcm8-14476.pdf?return=/key-stages-3-and-4/cross-curriculum-dimensions/enterprise/index.aspx?return=/key-stages-3-and-4/cross-curriculum-dimensions/index.aspx" TargetMode="External"/><Relationship Id="rId5" Type="http://schemas.openxmlformats.org/officeDocument/2006/relationships/hyperlink" Target="http://curriculum.qcda.gov.uk/uploads/Dimensions_community_participation_tcm8-14466.pdf?return=/key-stages-3-and-4/cross-curriculum-dimensions/communityparticipation/index.aspx?return=/key-stages-3-and-4/cross-curriculum-dimensions/index.aspx" TargetMode="External"/><Relationship Id="rId10" Type="http://schemas.openxmlformats.org/officeDocument/2006/relationships/image" Target="../media/image9.tiff"/><Relationship Id="rId4" Type="http://schemas.openxmlformats.org/officeDocument/2006/relationships/hyperlink" Target="http://curriculum.qcda.gov.uk/uploads/Dimensions_healthy_lifestyles_tcm8-14478.pdf?return=/key-stages-3-and-4/cross-curriculum-dimensions/healthy-lifestyles/index.aspx?return=/key-stages-3-and-4/cross-curriculum-dimensions/index.aspx" TargetMode="External"/><Relationship Id="rId9" Type="http://schemas.openxmlformats.org/officeDocument/2006/relationships/hyperlink" Target="http://curriculum.qcda.gov.uk/key-stages-3-and-4/cross-curriculum-dimensions/creativitycriticalthinking/index.aspx?return=/key-stages-3-and-4/cross-curriculum-dimensions/index.aspx"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tiff"/></Relationships>
</file>

<file path=ppt/slides/_rels/slide14.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hyperlink" Target="http://www.globaldimension.org.uk/CaseStudies/?id=56"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9.tiff"/><Relationship Id="rId5" Type="http://schemas.openxmlformats.org/officeDocument/2006/relationships/hyperlink" Target="http://curriculum.qcda.gov.uk/key-stages-3-and-4/case_studies/casestudieslibrary/case-studies/Bringing_the_world_into_school.aspx?return=/key-stages-3-and-4/cross-curriculum-dimensions/globaldimension/index.aspx" TargetMode="External"/><Relationship Id="rId4" Type="http://schemas.openxmlformats.org/officeDocument/2006/relationships/hyperlink" Target="http://newsletters.globaldimension.org.uk/v.aspx?n=109"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www.culturaldiversity.org.uk/docs/47.pdf" TargetMode="External"/><Relationship Id="rId7" Type="http://schemas.openxmlformats.org/officeDocument/2006/relationships/image" Target="../media/image9.tif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curriculum.qcda.gov.uk/key-stages-3-and-4/cross-curriculum-dimensions/culturaldiversityidentity/index.aspx" TargetMode="External"/><Relationship Id="rId5" Type="http://schemas.openxmlformats.org/officeDocument/2006/relationships/hyperlink" Target="http://www.culturaldiversity.org.uk/cohesion/docs/281.pdf" TargetMode="External"/><Relationship Id="rId4" Type="http://schemas.openxmlformats.org/officeDocument/2006/relationships/hyperlink" Target="http://www.culturaldiversity.org.uk/cohesion/docs/278.pdf"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209.85.229.132/search?q=cache:v8axY9_jjbMJ:www.warwickshirehealthyschools.com/files/henry_hinde_junior_case_study.doc+%22healthy+lifestyles%22+case+study&amp;cd=6&amp;hl=en&amp;ct=clnk&amp;gl=uk"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9.tiff"/><Relationship Id="rId4" Type="http://schemas.openxmlformats.org/officeDocument/2006/relationships/hyperlink" Target="http://www.lgfl.net/lgfl/leas/camden/accounts/hsp/web/resources/documents/Case%20Studies%20OCTOBER%2006%20with%20cover1.pdf"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www.enterprise-advisor.com/resources/index.php?iCategoryId=2"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9.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bwMode="auto">
          <a:xfrm>
            <a:off x="285750" y="214313"/>
            <a:ext cx="8229600" cy="1143000"/>
          </a:xfrm>
          <a:prstGeom prst="rect">
            <a:avLst/>
          </a:prstGeom>
          <a:noFill/>
          <a:ln>
            <a:miter lim="800000"/>
            <a:headEnd/>
            <a:tailEnd/>
          </a:ln>
        </p:spPr>
        <p:txBody>
          <a:bodyPr/>
          <a:lstStyle/>
          <a:p>
            <a:r>
              <a:rPr lang="en-GB" b="1" smtClean="0">
                <a:solidFill>
                  <a:srgbClr val="FFCC00"/>
                </a:solidFill>
                <a:latin typeface="Century Gothic" pitchFamily="34" charset="0"/>
              </a:rPr>
              <a:t>KS3 Working Party</a:t>
            </a:r>
          </a:p>
        </p:txBody>
      </p:sp>
      <p:sp>
        <p:nvSpPr>
          <p:cNvPr id="13315" name="Rectangle 3"/>
          <p:cNvSpPr>
            <a:spLocks noGrp="1" noChangeArrowheads="1"/>
          </p:cNvSpPr>
          <p:nvPr>
            <p:ph type="body" idx="4294967295"/>
          </p:nvPr>
        </p:nvSpPr>
        <p:spPr bwMode="auto">
          <a:xfrm>
            <a:off x="468313" y="1341438"/>
            <a:ext cx="8229600" cy="4525962"/>
          </a:xfrm>
          <a:prstGeom prst="rect">
            <a:avLst/>
          </a:prstGeom>
          <a:noFill/>
          <a:ln>
            <a:miter lim="800000"/>
            <a:headEnd/>
            <a:tailEnd/>
          </a:ln>
        </p:spPr>
        <p:txBody>
          <a:bodyPr/>
          <a:lstStyle/>
          <a:p>
            <a:pPr algn="ctr">
              <a:lnSpc>
                <a:spcPct val="90000"/>
              </a:lnSpc>
              <a:buFontTx/>
              <a:buNone/>
            </a:pPr>
            <a:r>
              <a:rPr lang="en-US" sz="6000" b="1" i="1" dirty="0" smtClean="0">
                <a:solidFill>
                  <a:srgbClr val="FFCC00"/>
                </a:solidFill>
                <a:latin typeface="Century Gothic" pitchFamily="34" charset="0"/>
              </a:rPr>
              <a:t>The journey so far….</a:t>
            </a:r>
            <a:endParaRPr lang="en-GB" sz="6000" b="1" i="1" dirty="0" smtClean="0">
              <a:solidFill>
                <a:srgbClr val="FFCC00"/>
              </a:solidFill>
              <a:latin typeface="Century Gothic" pitchFamily="34" charset="0"/>
            </a:endParaRPr>
          </a:p>
          <a:p>
            <a:pPr algn="ctr">
              <a:lnSpc>
                <a:spcPct val="90000"/>
              </a:lnSpc>
              <a:buFontTx/>
              <a:buNone/>
            </a:pPr>
            <a:endParaRPr lang="en-GB" b="1" i="1" dirty="0" smtClean="0">
              <a:solidFill>
                <a:srgbClr val="FFCC00"/>
              </a:solidFill>
              <a:latin typeface="Century Gothic" pitchFamily="34" charset="0"/>
            </a:endParaRPr>
          </a:p>
          <a:p>
            <a:pPr algn="ctr">
              <a:lnSpc>
                <a:spcPct val="90000"/>
              </a:lnSpc>
              <a:buFontTx/>
              <a:buNone/>
            </a:pPr>
            <a:r>
              <a:rPr lang="en-GB" b="1" i="1" dirty="0" smtClean="0">
                <a:solidFill>
                  <a:srgbClr val="FFCC00"/>
                </a:solidFill>
                <a:latin typeface="Century Gothic" pitchFamily="34" charset="0"/>
              </a:rPr>
              <a:t>Inset - Wednesday 25</a:t>
            </a:r>
            <a:r>
              <a:rPr lang="en-GB" b="1" i="1" baseline="30000" dirty="0" smtClean="0">
                <a:solidFill>
                  <a:srgbClr val="FFCC00"/>
                </a:solidFill>
                <a:latin typeface="Century Gothic" pitchFamily="34" charset="0"/>
              </a:rPr>
              <a:t>th</a:t>
            </a:r>
            <a:r>
              <a:rPr lang="en-GB" b="1" i="1" dirty="0" smtClean="0">
                <a:solidFill>
                  <a:srgbClr val="FFCC00"/>
                </a:solidFill>
                <a:latin typeface="Century Gothic" pitchFamily="34" charset="0"/>
              </a:rPr>
              <a:t> and Monday 30</a:t>
            </a:r>
            <a:r>
              <a:rPr lang="en-GB" b="1" i="1" baseline="30000" dirty="0" smtClean="0">
                <a:solidFill>
                  <a:srgbClr val="FFCC00"/>
                </a:solidFill>
                <a:latin typeface="Century Gothic" pitchFamily="34" charset="0"/>
              </a:rPr>
              <a:t>th</a:t>
            </a:r>
            <a:r>
              <a:rPr lang="en-GB" b="1" i="1" dirty="0" smtClean="0">
                <a:solidFill>
                  <a:srgbClr val="FFCC00"/>
                </a:solidFill>
                <a:latin typeface="Century Gothic" pitchFamily="34" charset="0"/>
              </a:rPr>
              <a:t> November</a:t>
            </a:r>
          </a:p>
          <a:p>
            <a:pPr algn="ctr">
              <a:lnSpc>
                <a:spcPct val="90000"/>
              </a:lnSpc>
              <a:buFontTx/>
              <a:buNone/>
            </a:pPr>
            <a:endParaRPr lang="en-GB" b="1" i="1" dirty="0" smtClean="0">
              <a:solidFill>
                <a:srgbClr val="FFCC00"/>
              </a:solidFill>
              <a:latin typeface="Century Gothic" pitchFamily="34" charset="0"/>
            </a:endParaRPr>
          </a:p>
          <a:p>
            <a:pPr algn="ctr">
              <a:lnSpc>
                <a:spcPct val="90000"/>
              </a:lnSpc>
              <a:buFontTx/>
              <a:buNone/>
            </a:pPr>
            <a:r>
              <a:rPr lang="en-US" b="1" i="1" dirty="0" smtClean="0">
                <a:solidFill>
                  <a:srgbClr val="FFCC00"/>
                </a:solidFill>
                <a:latin typeface="Century Gothic" pitchFamily="34" charset="0"/>
              </a:rPr>
              <a:t>The work of the group</a:t>
            </a:r>
          </a:p>
          <a:p>
            <a:pPr algn="ctr">
              <a:lnSpc>
                <a:spcPct val="90000"/>
              </a:lnSpc>
              <a:buFontTx/>
              <a:buNone/>
            </a:pPr>
            <a:r>
              <a:rPr lang="en-US" b="1" i="1" dirty="0" smtClean="0">
                <a:solidFill>
                  <a:srgbClr val="FFCC00"/>
                </a:solidFill>
                <a:latin typeface="Century Gothic" pitchFamily="34" charset="0"/>
              </a:rPr>
              <a:t>The need to take people with us</a:t>
            </a:r>
          </a:p>
          <a:p>
            <a:pPr algn="ctr">
              <a:lnSpc>
                <a:spcPct val="90000"/>
              </a:lnSpc>
              <a:buFontTx/>
              <a:buNone/>
            </a:pPr>
            <a:r>
              <a:rPr lang="en-US" b="1" i="1" dirty="0" smtClean="0">
                <a:solidFill>
                  <a:srgbClr val="FFCC00"/>
                </a:solidFill>
                <a:latin typeface="Century Gothic" pitchFamily="34" charset="0"/>
              </a:rPr>
              <a:t>An action research approach – developed BY staff</a:t>
            </a:r>
          </a:p>
          <a:p>
            <a:pPr algn="ctr">
              <a:lnSpc>
                <a:spcPct val="90000"/>
              </a:lnSpc>
              <a:buFontTx/>
              <a:buNone/>
            </a:pPr>
            <a:endParaRPr lang="en-US" b="1" i="1" dirty="0" smtClean="0">
              <a:solidFill>
                <a:srgbClr val="FFCC00"/>
              </a:solidFill>
              <a:latin typeface="Century Gothic" pitchFamily="34" charset="0"/>
            </a:endParaRPr>
          </a:p>
          <a:p>
            <a:pPr algn="ctr">
              <a:lnSpc>
                <a:spcPct val="90000"/>
              </a:lnSpc>
              <a:buFontTx/>
              <a:buNone/>
            </a:pPr>
            <a:endParaRPr lang="en-GB" b="1" i="1" dirty="0" smtClean="0">
              <a:solidFill>
                <a:srgbClr val="FFCC00"/>
              </a:solidFill>
              <a:latin typeface="Century Gothic" pitchFamily="34" charset="0"/>
            </a:endParaRPr>
          </a:p>
          <a:p>
            <a:pPr algn="ctr">
              <a:lnSpc>
                <a:spcPct val="90000"/>
              </a:lnSpc>
              <a:buFontTx/>
              <a:buNone/>
            </a:pPr>
            <a:endParaRPr lang="en-GB" b="1" i="1" dirty="0" smtClean="0">
              <a:solidFill>
                <a:srgbClr val="FFCC00"/>
              </a:solidFill>
              <a:latin typeface="Century Gothic" pitchFamily="34" charset="0"/>
            </a:endParaRPr>
          </a:p>
          <a:p>
            <a:pPr>
              <a:lnSpc>
                <a:spcPct val="90000"/>
              </a:lnSpc>
              <a:buFontTx/>
              <a:buNone/>
            </a:pPr>
            <a:endParaRPr lang="en-GB" dirty="0" smtClean="0">
              <a:solidFill>
                <a:srgbClr val="FFCC00"/>
              </a:solidFill>
              <a:latin typeface="Century Gothic" pitchFamily="34" charset="0"/>
            </a:endParaRPr>
          </a:p>
        </p:txBody>
      </p:sp>
    </p:spTree>
  </p:cSld>
  <p:clrMapOvr>
    <a:masterClrMapping/>
  </p:clrMapOvr>
  <p:transition spd="slow">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Cross Curriculum Dimensions</a:t>
            </a:r>
            <a:endParaRPr lang="en-GB" dirty="0"/>
          </a:p>
        </p:txBody>
      </p:sp>
      <p:sp>
        <p:nvSpPr>
          <p:cNvPr id="3" name="Content Placeholder 2"/>
          <p:cNvSpPr>
            <a:spLocks noGrp="1"/>
          </p:cNvSpPr>
          <p:nvPr>
            <p:ph idx="1"/>
          </p:nvPr>
        </p:nvSpPr>
        <p:spPr>
          <a:xfrm>
            <a:off x="2438400" y="2286000"/>
            <a:ext cx="6248400" cy="4429148"/>
          </a:xfrm>
        </p:spPr>
        <p:txBody>
          <a:bodyPr>
            <a:normAutofit fontScale="85000" lnSpcReduction="20000"/>
          </a:bodyPr>
          <a:lstStyle/>
          <a:p>
            <a:r>
              <a:rPr lang="en-GB" dirty="0" smtClean="0"/>
              <a:t>Cross-curriculum dimensions include:</a:t>
            </a:r>
          </a:p>
          <a:p>
            <a:pPr lvl="1"/>
            <a:r>
              <a:rPr lang="en-GB" dirty="0" smtClean="0">
                <a:hlinkClick r:id="rId3"/>
              </a:rPr>
              <a:t>identity and cultural diversity</a:t>
            </a:r>
            <a:endParaRPr lang="en-GB" dirty="0" smtClean="0"/>
          </a:p>
          <a:p>
            <a:pPr lvl="1"/>
            <a:r>
              <a:rPr lang="en-GB" dirty="0" smtClean="0">
                <a:hlinkClick r:id="rId4"/>
              </a:rPr>
              <a:t>healthy lifestyles</a:t>
            </a:r>
            <a:endParaRPr lang="en-GB" dirty="0" smtClean="0"/>
          </a:p>
          <a:p>
            <a:pPr lvl="1"/>
            <a:r>
              <a:rPr lang="en-GB" dirty="0" smtClean="0">
                <a:hlinkClick r:id="rId5"/>
              </a:rPr>
              <a:t>community participation</a:t>
            </a:r>
            <a:endParaRPr lang="en-GB" dirty="0" smtClean="0"/>
          </a:p>
          <a:p>
            <a:pPr lvl="1"/>
            <a:r>
              <a:rPr lang="en-GB" dirty="0" smtClean="0">
                <a:hlinkClick r:id="rId6"/>
              </a:rPr>
              <a:t>enterprise</a:t>
            </a:r>
            <a:endParaRPr lang="en-GB" dirty="0" smtClean="0"/>
          </a:p>
          <a:p>
            <a:pPr lvl="1"/>
            <a:r>
              <a:rPr lang="en-GB" dirty="0" smtClean="0">
                <a:hlinkClick r:id="rId7"/>
              </a:rPr>
              <a:t>global dimension and sustainable development</a:t>
            </a:r>
            <a:endParaRPr lang="en-GB" dirty="0" smtClean="0"/>
          </a:p>
          <a:p>
            <a:pPr lvl="1"/>
            <a:r>
              <a:rPr lang="en-GB" dirty="0" smtClean="0">
                <a:hlinkClick r:id="rId8"/>
              </a:rPr>
              <a:t>technology and the media</a:t>
            </a:r>
            <a:endParaRPr lang="en-GB" dirty="0" smtClean="0"/>
          </a:p>
          <a:p>
            <a:pPr lvl="1"/>
            <a:r>
              <a:rPr lang="en-GB" dirty="0" smtClean="0">
                <a:hlinkClick r:id="rId9"/>
              </a:rPr>
              <a:t>creativity and critical thinking</a:t>
            </a:r>
            <a:r>
              <a:rPr lang="en-GB" dirty="0" smtClean="0"/>
              <a:t>.</a:t>
            </a:r>
          </a:p>
          <a:p>
            <a:pPr lvl="1" algn="r">
              <a:buNone/>
            </a:pPr>
            <a:endParaRPr lang="en-GB" i="1" dirty="0" smtClean="0"/>
          </a:p>
          <a:p>
            <a:pPr lvl="1" algn="r">
              <a:buNone/>
            </a:pPr>
            <a:r>
              <a:rPr lang="en-GB" i="1" dirty="0" smtClean="0"/>
              <a:t>Click links for more information on each</a:t>
            </a:r>
          </a:p>
          <a:p>
            <a:pPr marL="0" indent="0">
              <a:buNone/>
            </a:pPr>
            <a:endParaRPr lang="en-GB" dirty="0"/>
          </a:p>
        </p:txBody>
      </p:sp>
      <p:pic>
        <p:nvPicPr>
          <p:cNvPr id="5" name="Picture 4" descr="CCS LOGO (on black glow).tif"/>
          <p:cNvPicPr>
            <a:picLocks noChangeAspect="1"/>
          </p:cNvPicPr>
          <p:nvPr/>
        </p:nvPicPr>
        <p:blipFill>
          <a:blip r:embed="rId10" cstate="print"/>
          <a:stretch>
            <a:fillRect/>
          </a:stretch>
        </p:blipFill>
        <p:spPr>
          <a:xfrm>
            <a:off x="357158" y="285728"/>
            <a:ext cx="1143008" cy="1143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Modus Operandi</a:t>
            </a:r>
            <a:endParaRPr lang="en-GB" dirty="0"/>
          </a:p>
        </p:txBody>
      </p:sp>
      <p:sp>
        <p:nvSpPr>
          <p:cNvPr id="3" name="Content Placeholder 2"/>
          <p:cNvSpPr>
            <a:spLocks noGrp="1"/>
          </p:cNvSpPr>
          <p:nvPr>
            <p:ph idx="1"/>
          </p:nvPr>
        </p:nvSpPr>
        <p:spPr>
          <a:xfrm>
            <a:off x="2438400" y="2286000"/>
            <a:ext cx="6248400" cy="4000520"/>
          </a:xfrm>
        </p:spPr>
        <p:txBody>
          <a:bodyPr>
            <a:normAutofit fontScale="85000" lnSpcReduction="10000"/>
          </a:bodyPr>
          <a:lstStyle/>
          <a:p>
            <a:pPr algn="just"/>
            <a:r>
              <a:rPr lang="en-GB" b="1" dirty="0" err="1" smtClean="0"/>
              <a:t>Newall</a:t>
            </a:r>
            <a:r>
              <a:rPr lang="en-GB" b="1" dirty="0" smtClean="0"/>
              <a:t> Green High School Manchester</a:t>
            </a:r>
          </a:p>
          <a:p>
            <a:pPr lvl="1" algn="just"/>
            <a:r>
              <a:rPr lang="en-GB" dirty="0" smtClean="0"/>
              <a:t>Conducted an audit across all departments to identify whether each of the outcomes </a:t>
            </a:r>
            <a:r>
              <a:rPr lang="en-GB" dirty="0" err="1" smtClean="0"/>
              <a:t>inthe</a:t>
            </a:r>
            <a:r>
              <a:rPr lang="en-GB" dirty="0" smtClean="0"/>
              <a:t> PLTS framework were being developed for learners. Analysis of this data enabled the school to set departmental and whole school priorities for the teaching and learning of PLTS</a:t>
            </a:r>
          </a:p>
          <a:p>
            <a:pPr algn="just"/>
            <a:r>
              <a:rPr lang="en-GB" b="1" dirty="0" err="1" smtClean="0"/>
              <a:t>Fernwood</a:t>
            </a:r>
            <a:r>
              <a:rPr lang="en-GB" b="1" dirty="0" smtClean="0"/>
              <a:t> School Nottingham</a:t>
            </a:r>
          </a:p>
          <a:p>
            <a:pPr lvl="1" algn="just"/>
            <a:r>
              <a:rPr lang="en-GB" dirty="0" smtClean="0"/>
              <a:t>Used a RAG rating tool (Red (high) Amber (medium) Green (low)) to identify students’ existing skills levels. The tool is now used as a monitoring framework to continually direct teaching priorities and to asses the progress that students (and the school as a whole) are making in PLTS</a:t>
            </a:r>
            <a:endParaRPr lang="en-GB" dirty="0"/>
          </a:p>
        </p:txBody>
      </p:sp>
      <p:pic>
        <p:nvPicPr>
          <p:cNvPr id="4" name="Picture 3" descr="CCS LOGO (on black glow).tif"/>
          <p:cNvPicPr>
            <a:picLocks noChangeAspect="1"/>
          </p:cNvPicPr>
          <p:nvPr/>
        </p:nvPicPr>
        <p:blipFill>
          <a:blip r:embed="rId3" cstate="print"/>
          <a:stretch>
            <a:fillRect/>
          </a:stretch>
        </p:blipFill>
        <p:spPr>
          <a:xfrm>
            <a:off x="357158" y="285728"/>
            <a:ext cx="1143008" cy="1143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Inset Review</a:t>
            </a:r>
            <a:endParaRPr lang="en-GB" dirty="0"/>
          </a:p>
        </p:txBody>
      </p:sp>
      <p:sp>
        <p:nvSpPr>
          <p:cNvPr id="3" name="Content Placeholder 2"/>
          <p:cNvSpPr>
            <a:spLocks noGrp="1"/>
          </p:cNvSpPr>
          <p:nvPr>
            <p:ph idx="1"/>
          </p:nvPr>
        </p:nvSpPr>
        <p:spPr>
          <a:xfrm>
            <a:off x="2438400" y="2286000"/>
            <a:ext cx="6348442" cy="3840163"/>
          </a:xfrm>
        </p:spPr>
        <p:txBody>
          <a:bodyPr/>
          <a:lstStyle/>
          <a:p>
            <a:r>
              <a:rPr lang="en-GB" b="1" dirty="0" smtClean="0"/>
              <a:t>Positives</a:t>
            </a:r>
            <a:r>
              <a:rPr lang="en-GB" dirty="0" smtClean="0"/>
              <a:t>:</a:t>
            </a:r>
          </a:p>
          <a:p>
            <a:pPr lvl="1">
              <a:spcBef>
                <a:spcPts val="0"/>
              </a:spcBef>
            </a:pPr>
            <a:r>
              <a:rPr lang="en-GB" dirty="0" smtClean="0"/>
              <a:t>Cross-curricular projects</a:t>
            </a:r>
          </a:p>
          <a:p>
            <a:pPr lvl="1">
              <a:spcBef>
                <a:spcPts val="0"/>
              </a:spcBef>
            </a:pPr>
            <a:r>
              <a:rPr lang="en-GB" dirty="0" smtClean="0"/>
              <a:t>Team work – staff &amp; students</a:t>
            </a:r>
          </a:p>
          <a:p>
            <a:pPr lvl="1">
              <a:spcBef>
                <a:spcPts val="0"/>
              </a:spcBef>
            </a:pPr>
            <a:r>
              <a:rPr lang="en-GB" dirty="0" smtClean="0"/>
              <a:t>Learning that is real life / relevant (tying in with slide 2 cross curriculum themes)</a:t>
            </a:r>
          </a:p>
          <a:p>
            <a:pPr lvl="1">
              <a:spcBef>
                <a:spcPts val="0"/>
              </a:spcBef>
            </a:pPr>
            <a:r>
              <a:rPr lang="en-GB" dirty="0" smtClean="0"/>
              <a:t>Excitement about collaboration and developments</a:t>
            </a:r>
          </a:p>
          <a:p>
            <a:pPr lvl="1">
              <a:spcBef>
                <a:spcPts val="0"/>
              </a:spcBef>
            </a:pPr>
            <a:r>
              <a:rPr lang="en-GB" dirty="0" smtClean="0"/>
              <a:t>See review as positive for development of school and individuals, not threatening</a:t>
            </a:r>
          </a:p>
          <a:p>
            <a:pPr lvl="1">
              <a:spcBef>
                <a:spcPts val="0"/>
              </a:spcBef>
            </a:pPr>
            <a:r>
              <a:rPr lang="en-GB" dirty="0" smtClean="0"/>
              <a:t>Skills Passport – PLTS good!</a:t>
            </a:r>
          </a:p>
          <a:p>
            <a:pPr lvl="1">
              <a:spcBef>
                <a:spcPts val="0"/>
              </a:spcBef>
            </a:pPr>
            <a:r>
              <a:rPr lang="en-GB" dirty="0" smtClean="0"/>
              <a:t>Students choose projects – good idea but would lead to problems of lack of coverage ref: complete skills package for students</a:t>
            </a:r>
          </a:p>
          <a:p>
            <a:pPr lvl="1">
              <a:spcBef>
                <a:spcPts val="0"/>
              </a:spcBef>
            </a:pPr>
            <a:endParaRPr lang="en-GB" dirty="0"/>
          </a:p>
        </p:txBody>
      </p:sp>
      <p:pic>
        <p:nvPicPr>
          <p:cNvPr id="4" name="Picture 3" descr="CCS LOGO (on black glow).tif"/>
          <p:cNvPicPr>
            <a:picLocks noChangeAspect="1"/>
          </p:cNvPicPr>
          <p:nvPr/>
        </p:nvPicPr>
        <p:blipFill>
          <a:blip r:embed="rId3" cstate="print"/>
          <a:stretch>
            <a:fillRect/>
          </a:stretch>
        </p:blipFill>
        <p:spPr>
          <a:xfrm>
            <a:off x="357158" y="285728"/>
            <a:ext cx="1143008" cy="1143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Case studies</a:t>
            </a:r>
            <a:br>
              <a:rPr lang="en-GB" dirty="0" smtClean="0"/>
            </a:br>
            <a:r>
              <a:rPr lang="en-GB" sz="2000" dirty="0" smtClean="0"/>
              <a:t>Bowring</a:t>
            </a:r>
            <a:endParaRPr lang="en-GB" dirty="0"/>
          </a:p>
        </p:txBody>
      </p:sp>
      <p:sp>
        <p:nvSpPr>
          <p:cNvPr id="3" name="Content Placeholder 2"/>
          <p:cNvSpPr>
            <a:spLocks noGrp="1"/>
          </p:cNvSpPr>
          <p:nvPr>
            <p:ph idx="1"/>
          </p:nvPr>
        </p:nvSpPr>
        <p:spPr/>
        <p:txBody>
          <a:bodyPr/>
          <a:lstStyle/>
          <a:p>
            <a:r>
              <a:rPr lang="en-GB" dirty="0" smtClean="0"/>
              <a:t>Bowring students sound like Clevedon students albeit our SAT levels / results are better</a:t>
            </a:r>
          </a:p>
          <a:p>
            <a:r>
              <a:rPr lang="en-GB" dirty="0" smtClean="0"/>
              <a:t>AGREE:</a:t>
            </a:r>
            <a:endParaRPr lang="en-GB" dirty="0"/>
          </a:p>
        </p:txBody>
      </p:sp>
      <p:pic>
        <p:nvPicPr>
          <p:cNvPr id="1026" name="Picture 2"/>
          <p:cNvPicPr>
            <a:picLocks noChangeAspect="1" noChangeArrowheads="1"/>
          </p:cNvPicPr>
          <p:nvPr/>
        </p:nvPicPr>
        <p:blipFill>
          <a:blip r:embed="rId3" cstate="print">
            <a:clrChange>
              <a:clrFrom>
                <a:srgbClr val="FFFFFF"/>
              </a:clrFrom>
              <a:clrTo>
                <a:srgbClr val="FFFFFF">
                  <a:alpha val="0"/>
                </a:srgbClr>
              </a:clrTo>
            </a:clrChange>
          </a:blip>
          <a:srcRect l="12488" t="37324" r="10382" b="21479"/>
          <a:stretch>
            <a:fillRect/>
          </a:stretch>
        </p:blipFill>
        <p:spPr bwMode="auto">
          <a:xfrm>
            <a:off x="2214546" y="3643314"/>
            <a:ext cx="6572296" cy="2441139"/>
          </a:xfrm>
          <a:prstGeom prst="rect">
            <a:avLst/>
          </a:prstGeom>
          <a:ln>
            <a:noFill/>
          </a:ln>
          <a:effectLst>
            <a:outerShdw blurRad="292100" dist="139700" dir="2700000" algn="tl" rotWithShape="0">
              <a:srgbClr val="333333">
                <a:alpha val="65000"/>
              </a:srgbClr>
            </a:outerShdw>
          </a:effectLst>
        </p:spPr>
      </p:pic>
      <p:pic>
        <p:nvPicPr>
          <p:cNvPr id="5" name="Picture 4" descr="CCS LOGO (on black glow).tif"/>
          <p:cNvPicPr>
            <a:picLocks noChangeAspect="1"/>
          </p:cNvPicPr>
          <p:nvPr/>
        </p:nvPicPr>
        <p:blipFill>
          <a:blip r:embed="rId4" cstate="print"/>
          <a:stretch>
            <a:fillRect/>
          </a:stretch>
        </p:blipFill>
        <p:spPr>
          <a:xfrm>
            <a:off x="357158" y="285728"/>
            <a:ext cx="1143008" cy="1143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Case Studies</a:t>
            </a:r>
            <a:br>
              <a:rPr lang="en-GB" dirty="0" smtClean="0"/>
            </a:br>
            <a:r>
              <a:rPr lang="en-GB" sz="2000" dirty="0" smtClean="0"/>
              <a:t>Hartford (NEEP)</a:t>
            </a:r>
            <a:endParaRPr lang="en-GB" dirty="0"/>
          </a:p>
        </p:txBody>
      </p:sp>
      <p:sp>
        <p:nvSpPr>
          <p:cNvPr id="3" name="Content Placeholder 2"/>
          <p:cNvSpPr>
            <a:spLocks noGrp="1"/>
          </p:cNvSpPr>
          <p:nvPr>
            <p:ph idx="1"/>
          </p:nvPr>
        </p:nvSpPr>
        <p:spPr/>
        <p:txBody>
          <a:bodyPr/>
          <a:lstStyle/>
          <a:p>
            <a:r>
              <a:rPr lang="en-GB" dirty="0" smtClean="0"/>
              <a:t>Nice little activity but feel our curriculum needs embracing far further than just the one activity as shown there – Passport idea good!</a:t>
            </a:r>
            <a:endParaRPr lang="en-GB" dirty="0"/>
          </a:p>
        </p:txBody>
      </p:sp>
      <p:pic>
        <p:nvPicPr>
          <p:cNvPr id="4" name="Picture 3" descr="CCS LOGO (on black glow).tif"/>
          <p:cNvPicPr>
            <a:picLocks noChangeAspect="1"/>
          </p:cNvPicPr>
          <p:nvPr/>
        </p:nvPicPr>
        <p:blipFill>
          <a:blip r:embed="rId3" cstate="print"/>
          <a:stretch>
            <a:fillRect/>
          </a:stretch>
        </p:blipFill>
        <p:spPr>
          <a:xfrm>
            <a:off x="357158" y="285728"/>
            <a:ext cx="1143008" cy="1143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Case Studies</a:t>
            </a:r>
            <a:br>
              <a:rPr lang="en-GB" dirty="0" smtClean="0"/>
            </a:br>
            <a:r>
              <a:rPr lang="en-GB" sz="2000" dirty="0" err="1" smtClean="0"/>
              <a:t>Hesketh</a:t>
            </a:r>
            <a:r>
              <a:rPr lang="en-GB" sz="2000" dirty="0" smtClean="0"/>
              <a:t> Fletcher (NEEP)</a:t>
            </a:r>
            <a:endParaRPr lang="en-GB" dirty="0"/>
          </a:p>
        </p:txBody>
      </p:sp>
      <p:sp>
        <p:nvSpPr>
          <p:cNvPr id="3" name="Content Placeholder 2"/>
          <p:cNvSpPr>
            <a:spLocks noGrp="1"/>
          </p:cNvSpPr>
          <p:nvPr>
            <p:ph idx="1"/>
          </p:nvPr>
        </p:nvSpPr>
        <p:spPr/>
        <p:txBody>
          <a:bodyPr/>
          <a:lstStyle/>
          <a:p>
            <a:r>
              <a:rPr lang="en-GB" dirty="0" smtClean="0"/>
              <a:t>£20 voucher – not good. Exclusive for students. Wrong type of carrot – house points better</a:t>
            </a:r>
          </a:p>
          <a:p>
            <a:r>
              <a:rPr lang="en-GB" dirty="0" smtClean="0"/>
              <a:t>Enterprise focus – like others, good project ideas, but not going far enough</a:t>
            </a:r>
          </a:p>
          <a:p>
            <a:endParaRPr lang="en-GB" dirty="0"/>
          </a:p>
        </p:txBody>
      </p:sp>
      <p:pic>
        <p:nvPicPr>
          <p:cNvPr id="4" name="Picture 3" descr="CCS LOGO (on black glow).tif"/>
          <p:cNvPicPr>
            <a:picLocks noChangeAspect="1"/>
          </p:cNvPicPr>
          <p:nvPr/>
        </p:nvPicPr>
        <p:blipFill>
          <a:blip r:embed="rId3" cstate="print"/>
          <a:stretch>
            <a:fillRect/>
          </a:stretch>
        </p:blipFill>
        <p:spPr>
          <a:xfrm>
            <a:off x="357158" y="285728"/>
            <a:ext cx="1143008" cy="1143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Case Studies</a:t>
            </a:r>
            <a:br>
              <a:rPr lang="en-GB" dirty="0" smtClean="0"/>
            </a:br>
            <a:r>
              <a:rPr lang="en-GB" sz="2000" dirty="0" smtClean="0"/>
              <a:t>Mount St Joseph (NEEP)</a:t>
            </a:r>
            <a:endParaRPr lang="en-GB" sz="2000" dirty="0"/>
          </a:p>
        </p:txBody>
      </p:sp>
      <p:sp>
        <p:nvSpPr>
          <p:cNvPr id="3" name="Content Placeholder 2"/>
          <p:cNvSpPr>
            <a:spLocks noGrp="1"/>
          </p:cNvSpPr>
          <p:nvPr>
            <p:ph idx="1"/>
          </p:nvPr>
        </p:nvSpPr>
        <p:spPr>
          <a:xfrm>
            <a:off x="2438400" y="2286000"/>
            <a:ext cx="6562756" cy="3840163"/>
          </a:xfrm>
        </p:spPr>
        <p:txBody>
          <a:bodyPr/>
          <a:lstStyle/>
          <a:p>
            <a:r>
              <a:rPr lang="en-GB" dirty="0" smtClean="0"/>
              <a:t>“The 1970’s-1990’s developed a large cohort of teachers who were given no background in structural literacy in their own education and who cannot, therefore, support students in the construction and deconstruction of the English language.” CPD – issue for cross curricular literacy</a:t>
            </a:r>
            <a:endParaRPr lang="en-GB" dirty="0"/>
          </a:p>
        </p:txBody>
      </p:sp>
      <p:pic>
        <p:nvPicPr>
          <p:cNvPr id="4" name="Picture 3" descr="CCS LOGO (on black glow).tif"/>
          <p:cNvPicPr>
            <a:picLocks noChangeAspect="1"/>
          </p:cNvPicPr>
          <p:nvPr/>
        </p:nvPicPr>
        <p:blipFill>
          <a:blip r:embed="rId3" cstate="print"/>
          <a:stretch>
            <a:fillRect/>
          </a:stretch>
        </p:blipFill>
        <p:spPr>
          <a:xfrm>
            <a:off x="357158" y="285728"/>
            <a:ext cx="1143008" cy="1143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Case Studies</a:t>
            </a:r>
            <a:br>
              <a:rPr lang="en-GB" dirty="0" smtClean="0"/>
            </a:br>
            <a:r>
              <a:rPr lang="en-GB" sz="2000" dirty="0" smtClean="0"/>
              <a:t>Summary</a:t>
            </a:r>
            <a:endParaRPr lang="en-GB" dirty="0"/>
          </a:p>
        </p:txBody>
      </p:sp>
      <p:sp>
        <p:nvSpPr>
          <p:cNvPr id="3" name="Content Placeholder 2"/>
          <p:cNvSpPr>
            <a:spLocks noGrp="1"/>
          </p:cNvSpPr>
          <p:nvPr>
            <p:ph idx="1"/>
          </p:nvPr>
        </p:nvSpPr>
        <p:spPr/>
        <p:txBody>
          <a:bodyPr>
            <a:normAutofit lnSpcReduction="10000"/>
          </a:bodyPr>
          <a:lstStyle/>
          <a:p>
            <a:pPr>
              <a:lnSpc>
                <a:spcPct val="120000"/>
              </a:lnSpc>
              <a:spcBef>
                <a:spcPts val="0"/>
              </a:spcBef>
            </a:pPr>
            <a:r>
              <a:rPr lang="en-GB" dirty="0" smtClean="0"/>
              <a:t>Good project ideas however there is a clear Enterprise focus for the majority of examples:</a:t>
            </a:r>
          </a:p>
          <a:p>
            <a:pPr lvl="1">
              <a:lnSpc>
                <a:spcPct val="120000"/>
              </a:lnSpc>
              <a:spcBef>
                <a:spcPts val="0"/>
              </a:spcBef>
            </a:pPr>
            <a:r>
              <a:rPr lang="en-GB" dirty="0" smtClean="0"/>
              <a:t>Need to generate cross-curricular projects which examine all facets, i.e.</a:t>
            </a:r>
          </a:p>
          <a:p>
            <a:pPr lvl="2">
              <a:lnSpc>
                <a:spcPct val="120000"/>
              </a:lnSpc>
              <a:spcBef>
                <a:spcPts val="0"/>
              </a:spcBef>
            </a:pPr>
            <a:r>
              <a:rPr lang="en-GB" dirty="0" smtClean="0"/>
              <a:t>identity and cultural diversity</a:t>
            </a:r>
          </a:p>
          <a:p>
            <a:pPr lvl="2">
              <a:lnSpc>
                <a:spcPct val="120000"/>
              </a:lnSpc>
              <a:spcBef>
                <a:spcPts val="0"/>
              </a:spcBef>
            </a:pPr>
            <a:r>
              <a:rPr lang="en-GB" dirty="0" smtClean="0"/>
              <a:t>healthy lifestyles</a:t>
            </a:r>
          </a:p>
          <a:p>
            <a:pPr lvl="2">
              <a:lnSpc>
                <a:spcPct val="120000"/>
              </a:lnSpc>
              <a:spcBef>
                <a:spcPts val="0"/>
              </a:spcBef>
            </a:pPr>
            <a:r>
              <a:rPr lang="en-GB" dirty="0" smtClean="0"/>
              <a:t>community participation</a:t>
            </a:r>
          </a:p>
          <a:p>
            <a:pPr lvl="2">
              <a:lnSpc>
                <a:spcPct val="120000"/>
              </a:lnSpc>
              <a:spcBef>
                <a:spcPts val="0"/>
              </a:spcBef>
            </a:pPr>
            <a:r>
              <a:rPr lang="en-GB" dirty="0" smtClean="0"/>
              <a:t>enterprise</a:t>
            </a:r>
          </a:p>
          <a:p>
            <a:pPr lvl="2">
              <a:lnSpc>
                <a:spcPct val="120000"/>
              </a:lnSpc>
              <a:spcBef>
                <a:spcPts val="0"/>
              </a:spcBef>
            </a:pPr>
            <a:r>
              <a:rPr lang="en-GB" dirty="0" smtClean="0"/>
              <a:t>global dimension and sustainable development</a:t>
            </a:r>
          </a:p>
          <a:p>
            <a:pPr lvl="2">
              <a:lnSpc>
                <a:spcPct val="120000"/>
              </a:lnSpc>
              <a:spcBef>
                <a:spcPts val="0"/>
              </a:spcBef>
            </a:pPr>
            <a:r>
              <a:rPr lang="en-GB" dirty="0" smtClean="0"/>
              <a:t>technology and the media</a:t>
            </a:r>
          </a:p>
          <a:p>
            <a:pPr lvl="2">
              <a:lnSpc>
                <a:spcPct val="120000"/>
              </a:lnSpc>
              <a:spcBef>
                <a:spcPts val="0"/>
              </a:spcBef>
            </a:pPr>
            <a:r>
              <a:rPr lang="en-GB" dirty="0" smtClean="0"/>
              <a:t>creativity and critical thinking </a:t>
            </a:r>
            <a:endParaRPr lang="en-GB" dirty="0"/>
          </a:p>
        </p:txBody>
      </p:sp>
      <p:pic>
        <p:nvPicPr>
          <p:cNvPr id="4" name="Picture 3" descr="CCS LOGO (on black glow).tif"/>
          <p:cNvPicPr>
            <a:picLocks noChangeAspect="1"/>
          </p:cNvPicPr>
          <p:nvPr/>
        </p:nvPicPr>
        <p:blipFill>
          <a:blip r:embed="rId3" cstate="print"/>
          <a:stretch>
            <a:fillRect/>
          </a:stretch>
        </p:blipFill>
        <p:spPr>
          <a:xfrm>
            <a:off x="357158" y="285728"/>
            <a:ext cx="1143008" cy="1143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Nailsea</a:t>
            </a:r>
            <a:r>
              <a:rPr lang="en-GB" dirty="0" smtClean="0"/>
              <a:t> activity</a:t>
            </a:r>
            <a:endParaRPr lang="en-GB" dirty="0"/>
          </a:p>
        </p:txBody>
      </p:sp>
      <p:sp>
        <p:nvSpPr>
          <p:cNvPr id="3" name="Content Placeholder 2"/>
          <p:cNvSpPr>
            <a:spLocks noGrp="1"/>
          </p:cNvSpPr>
          <p:nvPr>
            <p:ph idx="1"/>
          </p:nvPr>
        </p:nvSpPr>
        <p:spPr>
          <a:xfrm>
            <a:off x="2438400" y="2286000"/>
            <a:ext cx="6491318" cy="4214834"/>
          </a:xfrm>
        </p:spPr>
        <p:txBody>
          <a:bodyPr>
            <a:normAutofit fontScale="77500" lnSpcReduction="20000"/>
          </a:bodyPr>
          <a:lstStyle/>
          <a:p>
            <a:pPr>
              <a:lnSpc>
                <a:spcPct val="120000"/>
              </a:lnSpc>
              <a:spcBef>
                <a:spcPts val="0"/>
              </a:spcBef>
            </a:pPr>
            <a:r>
              <a:rPr lang="en-GB" dirty="0" smtClean="0"/>
              <a:t>Good project idea, but doesn’t go far enough (or not explicit enough in given documentation) – more skills focus required in addition to inclusion of more subject areas / tying in to project</a:t>
            </a:r>
          </a:p>
          <a:p>
            <a:pPr lvl="1">
              <a:lnSpc>
                <a:spcPct val="120000"/>
              </a:lnSpc>
              <a:spcBef>
                <a:spcPts val="0"/>
              </a:spcBef>
            </a:pPr>
            <a:r>
              <a:rPr lang="en-GB" dirty="0" smtClean="0"/>
              <a:t>History – important Castles, battles associated with Castles</a:t>
            </a:r>
          </a:p>
          <a:p>
            <a:pPr lvl="1">
              <a:lnSpc>
                <a:spcPct val="120000"/>
              </a:lnSpc>
              <a:spcBef>
                <a:spcPts val="0"/>
              </a:spcBef>
            </a:pPr>
            <a:r>
              <a:rPr lang="en-GB" dirty="0" smtClean="0"/>
              <a:t>ICT – use of ICT to present ideas – it is interesting to note the lack of some basic ICT skills shown by whomever created the plan</a:t>
            </a:r>
          </a:p>
          <a:p>
            <a:pPr lvl="1">
              <a:lnSpc>
                <a:spcPct val="120000"/>
              </a:lnSpc>
              <a:spcBef>
                <a:spcPts val="0"/>
              </a:spcBef>
            </a:pPr>
            <a:r>
              <a:rPr lang="en-GB" dirty="0" smtClean="0"/>
              <a:t>Geography focus – use of </a:t>
            </a:r>
            <a:r>
              <a:rPr lang="en-GB" dirty="0" err="1" smtClean="0"/>
              <a:t>geodata</a:t>
            </a:r>
            <a:r>
              <a:rPr lang="en-GB" dirty="0" smtClean="0"/>
              <a:t> linked in to presentation</a:t>
            </a:r>
          </a:p>
          <a:p>
            <a:pPr lvl="1">
              <a:lnSpc>
                <a:spcPct val="120000"/>
              </a:lnSpc>
              <a:spcBef>
                <a:spcPts val="0"/>
              </a:spcBef>
            </a:pPr>
            <a:r>
              <a:rPr lang="en-GB" dirty="0" smtClean="0"/>
              <a:t>Maths – angles related to good locations</a:t>
            </a:r>
          </a:p>
          <a:p>
            <a:pPr lvl="1">
              <a:lnSpc>
                <a:spcPct val="120000"/>
              </a:lnSpc>
              <a:spcBef>
                <a:spcPts val="0"/>
              </a:spcBef>
            </a:pPr>
            <a:r>
              <a:rPr lang="en-GB" dirty="0" smtClean="0"/>
              <a:t>English – what language might have been used in medieval Chepstow? Link to Chaucer</a:t>
            </a:r>
          </a:p>
          <a:p>
            <a:pPr lvl="1">
              <a:lnSpc>
                <a:spcPct val="120000"/>
              </a:lnSpc>
              <a:spcBef>
                <a:spcPts val="0"/>
              </a:spcBef>
            </a:pPr>
            <a:r>
              <a:rPr lang="en-GB" dirty="0" smtClean="0"/>
              <a:t>DT – Design a coat of arms for your castle</a:t>
            </a:r>
          </a:p>
          <a:p>
            <a:pPr lvl="1">
              <a:lnSpc>
                <a:spcPct val="120000"/>
              </a:lnSpc>
              <a:spcBef>
                <a:spcPts val="0"/>
              </a:spcBef>
            </a:pPr>
            <a:r>
              <a:rPr lang="en-GB" dirty="0" smtClean="0"/>
              <a:t>DT – Create a medieval meal</a:t>
            </a:r>
          </a:p>
          <a:p>
            <a:pPr lvl="1">
              <a:lnSpc>
                <a:spcPct val="120000"/>
              </a:lnSpc>
              <a:spcBef>
                <a:spcPts val="0"/>
              </a:spcBef>
            </a:pPr>
            <a:r>
              <a:rPr lang="en-GB" dirty="0" smtClean="0"/>
              <a:t>DT – Design a medieval outfit for a ball</a:t>
            </a:r>
          </a:p>
          <a:p>
            <a:pPr lvl="1">
              <a:lnSpc>
                <a:spcPct val="120000"/>
              </a:lnSpc>
              <a:spcBef>
                <a:spcPts val="0"/>
              </a:spcBef>
            </a:pPr>
            <a:r>
              <a:rPr lang="en-GB" dirty="0" smtClean="0"/>
              <a:t>Etc </a:t>
            </a:r>
            <a:r>
              <a:rPr lang="en-GB" dirty="0" err="1" smtClean="0"/>
              <a:t>etc</a:t>
            </a:r>
            <a:r>
              <a:rPr lang="en-GB" dirty="0" smtClean="0"/>
              <a:t>...</a:t>
            </a:r>
          </a:p>
          <a:p>
            <a:pPr lvl="1">
              <a:lnSpc>
                <a:spcPct val="120000"/>
              </a:lnSpc>
              <a:spcBef>
                <a:spcPts val="0"/>
              </a:spcBef>
            </a:pPr>
            <a:endParaRPr lang="en-GB" dirty="0" smtClean="0"/>
          </a:p>
          <a:p>
            <a:pPr lvl="1" algn="r">
              <a:lnSpc>
                <a:spcPct val="120000"/>
              </a:lnSpc>
              <a:spcBef>
                <a:spcPts val="0"/>
              </a:spcBef>
              <a:buNone/>
            </a:pPr>
            <a:r>
              <a:rPr lang="en-GB" dirty="0" smtClean="0"/>
              <a:t>Outcomes = tasks, not outcomes</a:t>
            </a:r>
          </a:p>
          <a:p>
            <a:pPr lvl="1"/>
            <a:endParaRPr lang="en-GB" dirty="0"/>
          </a:p>
        </p:txBody>
      </p:sp>
      <p:pic>
        <p:nvPicPr>
          <p:cNvPr id="4" name="Picture 3" descr="CCS LOGO (on black glow).tif"/>
          <p:cNvPicPr>
            <a:picLocks noChangeAspect="1"/>
          </p:cNvPicPr>
          <p:nvPr/>
        </p:nvPicPr>
        <p:blipFill>
          <a:blip r:embed="rId3" cstate="print"/>
          <a:stretch>
            <a:fillRect/>
          </a:stretch>
        </p:blipFill>
        <p:spPr>
          <a:xfrm>
            <a:off x="357158" y="285728"/>
            <a:ext cx="1143008" cy="1143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Backwell</a:t>
            </a:r>
            <a:endParaRPr lang="en-GB" dirty="0"/>
          </a:p>
        </p:txBody>
      </p:sp>
      <p:sp>
        <p:nvSpPr>
          <p:cNvPr id="3" name="Content Placeholder 2"/>
          <p:cNvSpPr>
            <a:spLocks noGrp="1"/>
          </p:cNvSpPr>
          <p:nvPr>
            <p:ph idx="1"/>
          </p:nvPr>
        </p:nvSpPr>
        <p:spPr/>
        <p:txBody>
          <a:bodyPr/>
          <a:lstStyle/>
          <a:p>
            <a:r>
              <a:rPr lang="en-GB" dirty="0" smtClean="0"/>
              <a:t>Good pre-amble and interesting information there – would be a worthwhile pursuit to find out more about the projects and how they are tied in to the PLTS and intertwined between subject areas</a:t>
            </a:r>
            <a:endParaRPr lang="en-GB" dirty="0"/>
          </a:p>
        </p:txBody>
      </p:sp>
      <p:pic>
        <p:nvPicPr>
          <p:cNvPr id="4" name="Picture 3" descr="CCS LOGO (on black glow).tif"/>
          <p:cNvPicPr>
            <a:picLocks noChangeAspect="1"/>
          </p:cNvPicPr>
          <p:nvPr/>
        </p:nvPicPr>
        <p:blipFill>
          <a:blip r:embed="rId3" cstate="print"/>
          <a:stretch>
            <a:fillRect/>
          </a:stretch>
        </p:blipFill>
        <p:spPr>
          <a:xfrm>
            <a:off x="357158" y="285728"/>
            <a:ext cx="1143008" cy="1143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bwMode="auto">
          <a:xfrm>
            <a:off x="285750" y="214313"/>
            <a:ext cx="8229600" cy="1143000"/>
          </a:xfrm>
          <a:prstGeom prst="rect">
            <a:avLst/>
          </a:prstGeom>
          <a:noFill/>
          <a:ln>
            <a:miter lim="800000"/>
            <a:headEnd/>
            <a:tailEnd/>
          </a:ln>
        </p:spPr>
        <p:txBody>
          <a:bodyPr/>
          <a:lstStyle/>
          <a:p>
            <a:r>
              <a:rPr lang="en-GB" b="1" smtClean="0">
                <a:solidFill>
                  <a:srgbClr val="FFCC00"/>
                </a:solidFill>
                <a:latin typeface="Century Gothic" pitchFamily="34" charset="0"/>
              </a:rPr>
              <a:t>KS3 Working Party</a:t>
            </a:r>
          </a:p>
        </p:txBody>
      </p:sp>
      <p:sp>
        <p:nvSpPr>
          <p:cNvPr id="57347" name="Rectangle 3"/>
          <p:cNvSpPr>
            <a:spLocks noGrp="1" noChangeArrowheads="1"/>
          </p:cNvSpPr>
          <p:nvPr>
            <p:ph type="body" idx="4294967295"/>
          </p:nvPr>
        </p:nvSpPr>
        <p:spPr bwMode="auto">
          <a:xfrm>
            <a:off x="468313" y="1341438"/>
            <a:ext cx="8229600" cy="4525962"/>
          </a:xfrm>
          <a:prstGeom prst="rect">
            <a:avLst/>
          </a:prstGeom>
          <a:ln>
            <a:miter lim="800000"/>
            <a:headEnd/>
            <a:tailEnd/>
          </a:ln>
        </p:spPr>
        <p:txBody>
          <a:bodyPr/>
          <a:lstStyle/>
          <a:p>
            <a:pPr>
              <a:lnSpc>
                <a:spcPct val="90000"/>
              </a:lnSpc>
              <a:buFontTx/>
              <a:buNone/>
              <a:defRPr/>
            </a:pPr>
            <a:r>
              <a:rPr lang="en-US" dirty="0" smtClean="0">
                <a:solidFill>
                  <a:srgbClr val="FFCC00"/>
                </a:solidFill>
                <a:latin typeface="Century Gothic" pitchFamily="34" charset="0"/>
              </a:rPr>
              <a:t>Year 7 Students</a:t>
            </a:r>
            <a:endParaRPr lang="en-GB" sz="1800" dirty="0" smtClean="0">
              <a:solidFill>
                <a:srgbClr val="FFCC00"/>
              </a:solidFill>
              <a:latin typeface="Century Gothic" pitchFamily="34" charset="0"/>
            </a:endParaRPr>
          </a:p>
          <a:p>
            <a:pPr>
              <a:lnSpc>
                <a:spcPct val="90000"/>
              </a:lnSpc>
              <a:buFontTx/>
              <a:buNone/>
              <a:defRPr/>
            </a:pPr>
            <a:endParaRPr lang="en-GB" sz="1800" dirty="0" smtClean="0">
              <a:solidFill>
                <a:srgbClr val="FFCC00"/>
              </a:solidFill>
              <a:latin typeface="Century Gothic" pitchFamily="34" charset="0"/>
            </a:endParaRPr>
          </a:p>
          <a:p>
            <a:pPr marL="514350" indent="-514350">
              <a:lnSpc>
                <a:spcPct val="90000"/>
              </a:lnSpc>
              <a:buFontTx/>
              <a:buAutoNum type="arabicParenR"/>
              <a:defRPr/>
            </a:pPr>
            <a:r>
              <a:rPr lang="en-GB" sz="1800" dirty="0" smtClean="0">
                <a:solidFill>
                  <a:srgbClr val="FFCC00"/>
                </a:solidFill>
                <a:latin typeface="Century Gothic" pitchFamily="34" charset="0"/>
              </a:rPr>
              <a:t>What experience does they receive if he joined in September 2010</a:t>
            </a:r>
          </a:p>
          <a:p>
            <a:pPr marL="514350" indent="-514350">
              <a:lnSpc>
                <a:spcPct val="90000"/>
              </a:lnSpc>
              <a:buFontTx/>
              <a:buAutoNum type="arabicParenR"/>
              <a:defRPr/>
            </a:pPr>
            <a:endParaRPr lang="en-GB" sz="1800" dirty="0" smtClean="0">
              <a:solidFill>
                <a:srgbClr val="FFCC00"/>
              </a:solidFill>
              <a:latin typeface="Century Gothic" pitchFamily="34" charset="0"/>
            </a:endParaRPr>
          </a:p>
          <a:p>
            <a:pPr marL="514350" indent="-514350">
              <a:lnSpc>
                <a:spcPct val="90000"/>
              </a:lnSpc>
              <a:buFontTx/>
              <a:buAutoNum type="arabicParenR"/>
              <a:defRPr/>
            </a:pPr>
            <a:r>
              <a:rPr lang="en-GB" sz="1800" dirty="0" smtClean="0">
                <a:solidFill>
                  <a:srgbClr val="FFCC00"/>
                </a:solidFill>
                <a:latin typeface="Century Gothic" pitchFamily="34" charset="0"/>
              </a:rPr>
              <a:t>What experience would we want them to have?  What would his journey be like?</a:t>
            </a:r>
          </a:p>
        </p:txBody>
      </p:sp>
    </p:spTree>
  </p:cSld>
  <p:clrMapOvr>
    <a:masterClrMapping/>
  </p:clrMapOvr>
  <p:transition spd="slow">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8794" y="228600"/>
            <a:ext cx="7072362" cy="1143000"/>
          </a:xfrm>
        </p:spPr>
        <p:txBody>
          <a:bodyPr>
            <a:normAutofit/>
          </a:bodyPr>
          <a:lstStyle/>
          <a:p>
            <a:r>
              <a:rPr lang="en-GB" sz="3600" dirty="0" smtClean="0"/>
              <a:t>Case Studies - Global Dimension</a:t>
            </a:r>
            <a:endParaRPr lang="en-GB" sz="3600" dirty="0"/>
          </a:p>
        </p:txBody>
      </p:sp>
      <p:sp>
        <p:nvSpPr>
          <p:cNvPr id="3" name="Content Placeholder 2"/>
          <p:cNvSpPr>
            <a:spLocks noGrp="1"/>
          </p:cNvSpPr>
          <p:nvPr>
            <p:ph idx="1"/>
          </p:nvPr>
        </p:nvSpPr>
        <p:spPr/>
        <p:txBody>
          <a:bodyPr/>
          <a:lstStyle/>
          <a:p>
            <a:pPr>
              <a:spcBef>
                <a:spcPts val="0"/>
              </a:spcBef>
            </a:pPr>
            <a:r>
              <a:rPr lang="en-GB" dirty="0" smtClean="0"/>
              <a:t>Global dimension examples and resources: </a:t>
            </a:r>
          </a:p>
          <a:p>
            <a:pPr lvl="1">
              <a:spcBef>
                <a:spcPts val="0"/>
              </a:spcBef>
            </a:pPr>
            <a:r>
              <a:rPr lang="en-GB" dirty="0" smtClean="0">
                <a:hlinkClick r:id="rId3"/>
              </a:rPr>
              <a:t>http://www.globaldimension.org.uk/CaseStudies/?id=56</a:t>
            </a:r>
            <a:r>
              <a:rPr lang="en-GB" dirty="0" smtClean="0"/>
              <a:t> </a:t>
            </a:r>
          </a:p>
          <a:p>
            <a:pPr lvl="1">
              <a:spcBef>
                <a:spcPts val="0"/>
              </a:spcBef>
            </a:pPr>
            <a:r>
              <a:rPr lang="en-GB" dirty="0" smtClean="0">
                <a:hlinkClick r:id="rId4"/>
              </a:rPr>
              <a:t>http://newsletters.globaldimension.org.uk/v.aspx?n=109</a:t>
            </a:r>
            <a:endParaRPr lang="en-GB" dirty="0" smtClean="0"/>
          </a:p>
          <a:p>
            <a:pPr lvl="1">
              <a:spcBef>
                <a:spcPts val="0"/>
              </a:spcBef>
            </a:pPr>
            <a:r>
              <a:rPr lang="en-GB" dirty="0" smtClean="0">
                <a:hlinkClick r:id="rId5"/>
              </a:rPr>
              <a:t>http://curriculum.qcda.gov.uk/key-stages-3-and-4/case_studies/casestudieslibrary/case-studies/Bringing_the_world_into_school.aspx?return=/key-stages-3-and-4/cross-curriculum-dimensions/globaldimension/index.aspx</a:t>
            </a:r>
            <a:endParaRPr lang="en-GB" dirty="0" smtClean="0"/>
          </a:p>
          <a:p>
            <a:pPr lvl="1">
              <a:spcBef>
                <a:spcPts val="0"/>
              </a:spcBef>
            </a:pPr>
            <a:endParaRPr lang="en-GB" dirty="0" smtClean="0"/>
          </a:p>
          <a:p>
            <a:pPr>
              <a:spcBef>
                <a:spcPts val="0"/>
              </a:spcBef>
            </a:pPr>
            <a:endParaRPr lang="en-GB" dirty="0"/>
          </a:p>
        </p:txBody>
      </p:sp>
      <p:pic>
        <p:nvPicPr>
          <p:cNvPr id="4" name="Picture 3" descr="CCS LOGO (on black glow).tif"/>
          <p:cNvPicPr>
            <a:picLocks noChangeAspect="1"/>
          </p:cNvPicPr>
          <p:nvPr/>
        </p:nvPicPr>
        <p:blipFill>
          <a:blip r:embed="rId6" cstate="print"/>
          <a:stretch>
            <a:fillRect/>
          </a:stretch>
        </p:blipFill>
        <p:spPr>
          <a:xfrm>
            <a:off x="357158" y="285728"/>
            <a:ext cx="1143008" cy="1143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8794" y="228600"/>
            <a:ext cx="7072362" cy="1143000"/>
          </a:xfrm>
        </p:spPr>
        <p:txBody>
          <a:bodyPr>
            <a:normAutofit fontScale="90000"/>
          </a:bodyPr>
          <a:lstStyle/>
          <a:p>
            <a:r>
              <a:rPr lang="en-GB" sz="3600" dirty="0" smtClean="0"/>
              <a:t>Case Studies – Identity and Cultural Diversity</a:t>
            </a:r>
            <a:endParaRPr lang="en-GB" sz="3600" dirty="0"/>
          </a:p>
        </p:txBody>
      </p:sp>
      <p:sp>
        <p:nvSpPr>
          <p:cNvPr id="3" name="Content Placeholder 2"/>
          <p:cNvSpPr>
            <a:spLocks noGrp="1"/>
          </p:cNvSpPr>
          <p:nvPr>
            <p:ph idx="1"/>
          </p:nvPr>
        </p:nvSpPr>
        <p:spPr/>
        <p:txBody>
          <a:bodyPr/>
          <a:lstStyle/>
          <a:p>
            <a:r>
              <a:rPr lang="en-GB" dirty="0" err="1" smtClean="0">
                <a:hlinkClick r:id="rId3" tooltip="[Internal Document Link - PDF File, 62k ] - Stobhillgate First"/>
              </a:rPr>
              <a:t>Stobhillgate</a:t>
            </a:r>
            <a:r>
              <a:rPr lang="en-GB" dirty="0" smtClean="0">
                <a:hlinkClick r:id="rId3" tooltip="[Internal Document Link - PDF File, 62k ] - Stobhillgate First"/>
              </a:rPr>
              <a:t> First School, </a:t>
            </a:r>
            <a:r>
              <a:rPr lang="en-GB" dirty="0" err="1" smtClean="0">
                <a:hlinkClick r:id="rId3" tooltip="[Internal Document Link - PDF File, 62k ] - Stobhillgate First"/>
              </a:rPr>
              <a:t>Morpeth</a:t>
            </a:r>
            <a:r>
              <a:rPr lang="en-GB" dirty="0" smtClean="0"/>
              <a:t> </a:t>
            </a:r>
          </a:p>
          <a:p>
            <a:r>
              <a:rPr lang="en-GB" dirty="0" err="1" smtClean="0">
                <a:hlinkClick r:id="rId4" action="ppaction://hlinkfile" tooltip="[Internal Document Link - PDF File, 59k ] - Global farming project, Stannington First School"/>
              </a:rPr>
              <a:t>Stannington</a:t>
            </a:r>
            <a:r>
              <a:rPr lang="en-GB" dirty="0" smtClean="0">
                <a:hlinkClick r:id="rId4" action="ppaction://hlinkfile" tooltip="[Internal Document Link - PDF File, 59k ] - Global farming project, Stannington First School"/>
              </a:rPr>
              <a:t> First School, </a:t>
            </a:r>
            <a:r>
              <a:rPr lang="en-GB" dirty="0" err="1" smtClean="0">
                <a:hlinkClick r:id="rId4" action="ppaction://hlinkfile" tooltip="[Internal Document Link - PDF File, 59k ] - Global farming project, Stannington First School"/>
              </a:rPr>
              <a:t>Morpeth</a:t>
            </a:r>
            <a:r>
              <a:rPr lang="en-GB" dirty="0" smtClean="0"/>
              <a:t> </a:t>
            </a:r>
          </a:p>
          <a:p>
            <a:r>
              <a:rPr lang="en-GB" dirty="0" err="1" smtClean="0">
                <a:hlinkClick r:id="rId5" action="ppaction://hlinkfile" tooltip="[Internal Document Link - PDF File, 260k ] - Teaching, learning and curriculum good practice"/>
              </a:rPr>
              <a:t>Choppington</a:t>
            </a:r>
            <a:r>
              <a:rPr lang="en-GB" dirty="0" smtClean="0">
                <a:hlinkClick r:id="rId5" action="ppaction://hlinkfile" tooltip="[Internal Document Link - PDF File, 260k ] - Teaching, learning and curriculum good practice"/>
              </a:rPr>
              <a:t> First School, </a:t>
            </a:r>
            <a:r>
              <a:rPr lang="en-GB" dirty="0" err="1" smtClean="0">
                <a:hlinkClick r:id="rId5" action="ppaction://hlinkfile" tooltip="[Internal Document Link - PDF File, 260k ] - Teaching, learning and curriculum good practice"/>
              </a:rPr>
              <a:t>Bedlington</a:t>
            </a:r>
            <a:endParaRPr lang="en-GB" dirty="0" smtClean="0"/>
          </a:p>
          <a:p>
            <a:r>
              <a:rPr lang="en-GB" dirty="0" smtClean="0">
                <a:hlinkClick r:id="rId6"/>
              </a:rPr>
              <a:t>http://curriculum.qcda.gov.uk/key-stages-3-and-4/cross-curriculum-dimensions/culturaldiversityidentity/index.aspx</a:t>
            </a:r>
            <a:endParaRPr lang="en-GB" dirty="0" smtClean="0"/>
          </a:p>
          <a:p>
            <a:endParaRPr lang="en-GB" dirty="0"/>
          </a:p>
        </p:txBody>
      </p:sp>
      <p:pic>
        <p:nvPicPr>
          <p:cNvPr id="4" name="Picture 3" descr="CCS LOGO (on black glow).tif"/>
          <p:cNvPicPr>
            <a:picLocks noChangeAspect="1"/>
          </p:cNvPicPr>
          <p:nvPr/>
        </p:nvPicPr>
        <p:blipFill>
          <a:blip r:embed="rId7" cstate="print"/>
          <a:stretch>
            <a:fillRect/>
          </a:stretch>
        </p:blipFill>
        <p:spPr>
          <a:xfrm>
            <a:off x="357158" y="285728"/>
            <a:ext cx="1143008" cy="1143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8794" y="228600"/>
            <a:ext cx="7072362" cy="1143000"/>
          </a:xfrm>
        </p:spPr>
        <p:txBody>
          <a:bodyPr>
            <a:normAutofit fontScale="90000"/>
          </a:bodyPr>
          <a:lstStyle/>
          <a:p>
            <a:r>
              <a:rPr lang="en-GB" sz="3600" dirty="0" smtClean="0"/>
              <a:t>Case Studies – Healthy Lifestyles</a:t>
            </a:r>
            <a:endParaRPr lang="en-GB" sz="3600" dirty="0"/>
          </a:p>
        </p:txBody>
      </p:sp>
      <p:sp>
        <p:nvSpPr>
          <p:cNvPr id="3" name="Content Placeholder 2"/>
          <p:cNvSpPr>
            <a:spLocks noGrp="1"/>
          </p:cNvSpPr>
          <p:nvPr>
            <p:ph idx="1"/>
          </p:nvPr>
        </p:nvSpPr>
        <p:spPr/>
        <p:txBody>
          <a:bodyPr/>
          <a:lstStyle/>
          <a:p>
            <a:r>
              <a:rPr lang="en-GB" dirty="0" smtClean="0">
                <a:hlinkClick r:id="rId3"/>
              </a:rPr>
              <a:t>Healthy lifestyles case study</a:t>
            </a:r>
            <a:endParaRPr lang="en-GB" dirty="0" smtClean="0"/>
          </a:p>
          <a:p>
            <a:r>
              <a:rPr lang="en-GB" dirty="0" smtClean="0"/>
              <a:t>Lots of primary case studies: </a:t>
            </a:r>
            <a:r>
              <a:rPr lang="en-GB" dirty="0" smtClean="0">
                <a:hlinkClick r:id="rId4"/>
              </a:rPr>
              <a:t>http://www.lgfl.net/lgfl/leas/camden/accounts/hsp/web/resources/documents/Case%20Studies%20OCTOBER%2006%20with%20cover1.pdf</a:t>
            </a:r>
            <a:endParaRPr lang="en-GB" dirty="0" smtClean="0"/>
          </a:p>
          <a:p>
            <a:endParaRPr lang="en-GB" dirty="0" smtClean="0"/>
          </a:p>
          <a:p>
            <a:pPr>
              <a:spcBef>
                <a:spcPts val="0"/>
              </a:spcBef>
            </a:pPr>
            <a:endParaRPr lang="en-GB" dirty="0" smtClean="0"/>
          </a:p>
          <a:p>
            <a:endParaRPr lang="en-GB" dirty="0"/>
          </a:p>
        </p:txBody>
      </p:sp>
      <p:pic>
        <p:nvPicPr>
          <p:cNvPr id="4" name="Picture 3" descr="CCS LOGO (on black glow).tif"/>
          <p:cNvPicPr>
            <a:picLocks noChangeAspect="1"/>
          </p:cNvPicPr>
          <p:nvPr/>
        </p:nvPicPr>
        <p:blipFill>
          <a:blip r:embed="rId5" cstate="print"/>
          <a:stretch>
            <a:fillRect/>
          </a:stretch>
        </p:blipFill>
        <p:spPr>
          <a:xfrm>
            <a:off x="357158" y="285728"/>
            <a:ext cx="1143008" cy="1143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8794" y="228600"/>
            <a:ext cx="7072362" cy="1143000"/>
          </a:xfrm>
        </p:spPr>
        <p:txBody>
          <a:bodyPr>
            <a:normAutofit/>
          </a:bodyPr>
          <a:lstStyle/>
          <a:p>
            <a:r>
              <a:rPr lang="en-GB" sz="3600" dirty="0" smtClean="0"/>
              <a:t>Research / Resources – PLTS</a:t>
            </a:r>
            <a:endParaRPr lang="en-GB" sz="3600" dirty="0"/>
          </a:p>
        </p:txBody>
      </p:sp>
      <p:sp>
        <p:nvSpPr>
          <p:cNvPr id="3" name="Content Placeholder 2"/>
          <p:cNvSpPr>
            <a:spLocks noGrp="1"/>
          </p:cNvSpPr>
          <p:nvPr>
            <p:ph idx="1"/>
          </p:nvPr>
        </p:nvSpPr>
        <p:spPr/>
        <p:txBody>
          <a:bodyPr/>
          <a:lstStyle/>
          <a:p>
            <a:r>
              <a:rPr lang="en-GB" dirty="0" smtClean="0"/>
              <a:t>Available here: </a:t>
            </a:r>
            <a:r>
              <a:rPr lang="en-GB" dirty="0" smtClean="0">
                <a:hlinkClick r:id="rId3"/>
              </a:rPr>
              <a:t>http://www.enterprise-advisor.com/resources/index.php?iCategoryId=2</a:t>
            </a:r>
            <a:endParaRPr lang="en-GB" dirty="0" smtClean="0"/>
          </a:p>
          <a:p>
            <a:endParaRPr lang="en-GB" dirty="0" smtClean="0"/>
          </a:p>
          <a:p>
            <a:endParaRPr lang="en-GB" dirty="0" smtClean="0"/>
          </a:p>
          <a:p>
            <a:endParaRPr lang="en-GB" dirty="0" smtClean="0"/>
          </a:p>
          <a:p>
            <a:endParaRPr lang="en-GB" dirty="0" smtClean="0"/>
          </a:p>
          <a:p>
            <a:pPr algn="r">
              <a:buNone/>
            </a:pPr>
            <a:r>
              <a:rPr lang="en-GB" dirty="0" smtClean="0"/>
              <a:t>...and more!</a:t>
            </a:r>
          </a:p>
          <a:p>
            <a:endParaRPr lang="en-GB" dirty="0" smtClean="0"/>
          </a:p>
          <a:p>
            <a:endParaRPr lang="en-GB" dirty="0"/>
          </a:p>
        </p:txBody>
      </p:sp>
      <p:pic>
        <p:nvPicPr>
          <p:cNvPr id="4" name="Picture 3" descr="CCS LOGO (on black glow).tif"/>
          <p:cNvPicPr>
            <a:picLocks noChangeAspect="1"/>
          </p:cNvPicPr>
          <p:nvPr/>
        </p:nvPicPr>
        <p:blipFill>
          <a:blip r:embed="rId4" cstate="print"/>
          <a:stretch>
            <a:fillRect/>
          </a:stretch>
        </p:blipFill>
        <p:spPr>
          <a:xfrm>
            <a:off x="357158" y="285728"/>
            <a:ext cx="1143008" cy="1143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050" name="Picture 2"/>
          <p:cNvPicPr>
            <a:picLocks noChangeAspect="1" noChangeArrowheads="1"/>
          </p:cNvPicPr>
          <p:nvPr/>
        </p:nvPicPr>
        <p:blipFill>
          <a:blip r:embed="rId5" cstate="print"/>
          <a:srcRect l="33398" t="30000" r="19140" b="13750"/>
          <a:stretch>
            <a:fillRect/>
          </a:stretch>
        </p:blipFill>
        <p:spPr bwMode="auto">
          <a:xfrm>
            <a:off x="2928926" y="3286124"/>
            <a:ext cx="3954093" cy="29289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bwMode="auto">
          <a:xfrm>
            <a:off x="285750" y="214313"/>
            <a:ext cx="8229600" cy="1143000"/>
          </a:xfrm>
          <a:prstGeom prst="rect">
            <a:avLst/>
          </a:prstGeom>
          <a:noFill/>
          <a:ln>
            <a:miter lim="800000"/>
            <a:headEnd/>
            <a:tailEnd/>
          </a:ln>
        </p:spPr>
        <p:txBody>
          <a:bodyPr/>
          <a:lstStyle/>
          <a:p>
            <a:r>
              <a:rPr lang="en-GB" b="1" smtClean="0">
                <a:solidFill>
                  <a:srgbClr val="FFCC00"/>
                </a:solidFill>
                <a:latin typeface="Century Gothic" pitchFamily="34" charset="0"/>
              </a:rPr>
              <a:t>KS3 Working Party</a:t>
            </a:r>
          </a:p>
        </p:txBody>
      </p:sp>
      <p:sp>
        <p:nvSpPr>
          <p:cNvPr id="18435" name="Rectangle 3"/>
          <p:cNvSpPr>
            <a:spLocks noGrp="1" noChangeArrowheads="1"/>
          </p:cNvSpPr>
          <p:nvPr>
            <p:ph type="body" idx="4294967295"/>
          </p:nvPr>
        </p:nvSpPr>
        <p:spPr bwMode="auto">
          <a:xfrm>
            <a:off x="468313" y="1341438"/>
            <a:ext cx="8229600" cy="4525962"/>
          </a:xfrm>
          <a:prstGeom prst="rect">
            <a:avLst/>
          </a:prstGeom>
          <a:noFill/>
          <a:ln>
            <a:miter lim="800000"/>
            <a:headEnd/>
            <a:tailEnd/>
          </a:ln>
        </p:spPr>
        <p:txBody>
          <a:bodyPr/>
          <a:lstStyle/>
          <a:p>
            <a:pPr>
              <a:lnSpc>
                <a:spcPct val="90000"/>
              </a:lnSpc>
              <a:buFontTx/>
              <a:buNone/>
            </a:pPr>
            <a:r>
              <a:rPr lang="en-US" dirty="0" smtClean="0">
                <a:solidFill>
                  <a:srgbClr val="FFCC00"/>
                </a:solidFill>
                <a:latin typeface="Century Gothic" pitchFamily="34" charset="0"/>
              </a:rPr>
              <a:t>A reminder of the national agenda</a:t>
            </a:r>
          </a:p>
          <a:p>
            <a:pPr>
              <a:lnSpc>
                <a:spcPct val="90000"/>
              </a:lnSpc>
              <a:buFontTx/>
              <a:buNone/>
            </a:pPr>
            <a:endParaRPr lang="en-US" dirty="0" smtClean="0">
              <a:solidFill>
                <a:srgbClr val="FFCC00"/>
              </a:solidFill>
              <a:latin typeface="Century Gothic" pitchFamily="34" charset="0"/>
            </a:endParaRPr>
          </a:p>
          <a:p>
            <a:pPr>
              <a:lnSpc>
                <a:spcPct val="90000"/>
              </a:lnSpc>
              <a:buFontTx/>
              <a:buNone/>
            </a:pPr>
            <a:r>
              <a:rPr lang="en-US" dirty="0" smtClean="0">
                <a:solidFill>
                  <a:srgbClr val="FFCC00"/>
                </a:solidFill>
                <a:latin typeface="Century Gothic" pitchFamily="34" charset="0"/>
              </a:rPr>
              <a:t>A ‘freeing’ up of KS3 classes in order to facilitate a Skills based curriculum</a:t>
            </a:r>
          </a:p>
          <a:p>
            <a:pPr>
              <a:lnSpc>
                <a:spcPct val="90000"/>
              </a:lnSpc>
              <a:buFontTx/>
              <a:buNone/>
            </a:pPr>
            <a:endParaRPr lang="en-US" dirty="0" smtClean="0">
              <a:solidFill>
                <a:srgbClr val="FFCC00"/>
              </a:solidFill>
              <a:latin typeface="Century Gothic" pitchFamily="34" charset="0"/>
            </a:endParaRPr>
          </a:p>
          <a:p>
            <a:pPr>
              <a:lnSpc>
                <a:spcPct val="90000"/>
              </a:lnSpc>
              <a:buFontTx/>
              <a:buNone/>
            </a:pPr>
            <a:r>
              <a:rPr lang="en-US" dirty="0" smtClean="0">
                <a:solidFill>
                  <a:srgbClr val="FFCC00"/>
                </a:solidFill>
                <a:latin typeface="Century Gothic" pitchFamily="34" charset="0"/>
              </a:rPr>
              <a:t>PLTS – formed from ‘Building Learning Power’ and ‘ Inquiring Minds etc’</a:t>
            </a:r>
          </a:p>
          <a:p>
            <a:pPr>
              <a:lnSpc>
                <a:spcPct val="90000"/>
              </a:lnSpc>
              <a:buFontTx/>
              <a:buNone/>
            </a:pPr>
            <a:endParaRPr lang="en-GB" dirty="0" smtClean="0">
              <a:solidFill>
                <a:srgbClr val="FFCC00"/>
              </a:solidFill>
              <a:latin typeface="Century Gothic" pitchFamily="34" charset="0"/>
            </a:endParaRPr>
          </a:p>
        </p:txBody>
      </p:sp>
    </p:spTree>
  </p:cSld>
  <p:clrMapOvr>
    <a:masterClrMapping/>
  </p:clrMapOvr>
  <p:transition spd="slow">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screen"/>
          <a:srcRect/>
          <a:stretch>
            <a:fillRect/>
          </a:stretch>
        </p:blipFill>
        <p:spPr bwMode="auto">
          <a:xfrm>
            <a:off x="285720" y="407797"/>
            <a:ext cx="8716428" cy="6093037"/>
          </a:xfrm>
          <a:prstGeom prst="rect">
            <a:avLst/>
          </a:prstGeom>
          <a:noFill/>
          <a:ln w="9525">
            <a:noFill/>
            <a:miter lim="800000"/>
            <a:headEnd/>
            <a:tailEnd/>
          </a:ln>
        </p:spPr>
      </p:pic>
    </p:spTree>
  </p:cSld>
  <p:clrMapOvr>
    <a:masterClrMapping/>
  </p:clrMapOvr>
  <p:transition spd="slow" advTm="1500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screen"/>
          <a:srcRect/>
          <a:stretch>
            <a:fillRect/>
          </a:stretch>
        </p:blipFill>
        <p:spPr bwMode="auto">
          <a:xfrm>
            <a:off x="0" y="1285860"/>
            <a:ext cx="9124723" cy="4295353"/>
          </a:xfrm>
          <a:prstGeom prst="rect">
            <a:avLst/>
          </a:prstGeom>
          <a:noFill/>
          <a:ln w="9525">
            <a:noFill/>
            <a:miter lim="800000"/>
            <a:headEnd/>
            <a:tailEnd/>
          </a:ln>
        </p:spPr>
      </p:pic>
    </p:spTree>
  </p:cSld>
  <p:clrMapOvr>
    <a:masterClrMapping/>
  </p:clrMapOvr>
  <p:transition spd="slow" advTm="1500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screen"/>
          <a:srcRect/>
          <a:stretch>
            <a:fillRect/>
          </a:stretch>
        </p:blipFill>
        <p:spPr bwMode="auto">
          <a:xfrm>
            <a:off x="8788" y="1571611"/>
            <a:ext cx="9135212" cy="3718353"/>
          </a:xfrm>
          <a:prstGeom prst="rect">
            <a:avLst/>
          </a:prstGeom>
          <a:noFill/>
          <a:ln w="9525">
            <a:noFill/>
            <a:miter lim="800000"/>
            <a:headEnd/>
            <a:tailEnd/>
          </a:ln>
        </p:spPr>
      </p:pic>
    </p:spTree>
  </p:cSld>
  <p:clrMapOvr>
    <a:masterClrMapping/>
  </p:clrMapOvr>
  <p:transition spd="slow" advTm="1500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screen"/>
          <a:srcRect/>
          <a:stretch>
            <a:fillRect/>
          </a:stretch>
        </p:blipFill>
        <p:spPr bwMode="auto">
          <a:xfrm>
            <a:off x="104893" y="1785926"/>
            <a:ext cx="8934215" cy="3286148"/>
          </a:xfrm>
          <a:prstGeom prst="rect">
            <a:avLst/>
          </a:prstGeom>
          <a:noFill/>
          <a:ln w="9525">
            <a:noFill/>
            <a:miter lim="800000"/>
            <a:headEnd/>
            <a:tailEnd/>
          </a:ln>
        </p:spPr>
      </p:pic>
    </p:spTree>
  </p:cSld>
  <p:clrMapOvr>
    <a:masterClrMapping/>
  </p:clrMapOvr>
  <p:transition spd="slow" advTm="15000">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screen"/>
          <a:srcRect/>
          <a:stretch>
            <a:fillRect/>
          </a:stretch>
        </p:blipFill>
        <p:spPr bwMode="auto">
          <a:xfrm>
            <a:off x="56786" y="1214422"/>
            <a:ext cx="9087213" cy="4457007"/>
          </a:xfrm>
          <a:prstGeom prst="rect">
            <a:avLst/>
          </a:prstGeom>
          <a:noFill/>
          <a:ln w="9525">
            <a:noFill/>
            <a:miter lim="800000"/>
            <a:headEnd/>
            <a:tailEnd/>
          </a:ln>
        </p:spPr>
      </p:pic>
    </p:spTree>
  </p:cSld>
  <p:clrMapOvr>
    <a:masterClrMapping/>
  </p:clrMapOvr>
  <p:transition spd="slow" advTm="15000">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screen"/>
          <a:srcRect/>
          <a:stretch>
            <a:fillRect/>
          </a:stretch>
        </p:blipFill>
        <p:spPr bwMode="auto">
          <a:xfrm>
            <a:off x="16362" y="1643050"/>
            <a:ext cx="9111273" cy="3571900"/>
          </a:xfrm>
          <a:prstGeom prst="rect">
            <a:avLst/>
          </a:prstGeom>
          <a:noFill/>
          <a:ln w="9525">
            <a:noFill/>
            <a:miter lim="800000"/>
            <a:headEnd/>
            <a:tailEnd/>
          </a:ln>
        </p:spPr>
      </p:pic>
    </p:spTree>
  </p:cSld>
  <p:clrMapOvr>
    <a:masterClrMapping/>
  </p:clrMapOvr>
  <p:transition spd="slow" advTm="15000">
    <p:fade/>
  </p:transition>
</p:sld>
</file>

<file path=ppt/theme/theme1.xml><?xml version="1.0" encoding="utf-8"?>
<a:theme xmlns:a="http://schemas.openxmlformats.org/drawingml/2006/main" name="Mod">
  <a:themeElements>
    <a:clrScheme name="Mod">
      <a:dk1>
        <a:sysClr val="windowText" lastClr="000000"/>
      </a:dk1>
      <a:lt1>
        <a:sysClr val="window" lastClr="FFFFFF"/>
      </a:lt1>
      <a:dk2>
        <a:srgbClr val="065218"/>
      </a:dk2>
      <a:lt2>
        <a:srgbClr val="EDF3AE"/>
      </a:lt2>
      <a:accent1>
        <a:srgbClr val="8FCB17"/>
      </a:accent1>
      <a:accent2>
        <a:srgbClr val="769F11"/>
      </a:accent2>
      <a:accent3>
        <a:srgbClr val="D4E336"/>
      </a:accent3>
      <a:accent4>
        <a:srgbClr val="0C8228"/>
      </a:accent4>
      <a:accent5>
        <a:srgbClr val="C0EDA8"/>
      </a:accent5>
      <a:accent6>
        <a:srgbClr val="3B4F18"/>
      </a:accent6>
      <a:hlink>
        <a:srgbClr val="0A6A21"/>
      </a:hlink>
      <a:folHlink>
        <a:srgbClr val="406EA5"/>
      </a:folHlink>
    </a:clrScheme>
    <a:fontScheme name="Mod">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od">
      <a:fillStyleLst>
        <a:solidFill>
          <a:schemeClr val="phClr"/>
        </a:solidFill>
        <a:solidFill>
          <a:schemeClr val="phClr">
            <a:tint val="80000"/>
          </a:schemeClr>
        </a:solidFill>
        <a:solidFill>
          <a:schemeClr val="phClr">
            <a:shade val="30000"/>
            <a:satMod val="150000"/>
          </a:schemeClr>
        </a:solidFill>
      </a:fillStyleLst>
      <a:lnStyleLst>
        <a:ln w="9525" cap="flat" cmpd="sng" algn="ctr">
          <a:solidFill>
            <a:schemeClr val="phClr">
              <a:tint val="90000"/>
              <a:satMod val="105000"/>
            </a:schemeClr>
          </a:solidFill>
          <a:prstDash val="solid"/>
        </a:ln>
        <a:ln w="50800" cap="flat" cmpd="sng" algn="ctr">
          <a:solidFill>
            <a:schemeClr val="phClr">
              <a:tint val="90000"/>
            </a:schemeClr>
          </a:solidFill>
          <a:prstDash val="solid"/>
        </a:ln>
        <a:ln w="76200" cap="flat" cmpd="dbl" algn="ctr">
          <a:solidFill>
            <a:schemeClr val="phClr">
              <a:tint val="90000"/>
            </a:schemeClr>
          </a:solidFill>
          <a:prstDash val="solid"/>
        </a:ln>
      </a:lnStyleLst>
      <a:effectStyleLst>
        <a:effectStyle>
          <a:effectLst/>
        </a:effectStyle>
        <a:effectStyle>
          <a:effectLst>
            <a:outerShdw blurRad="76200" dist="25400" dir="5400000" sx="101000" sy="101000" rotWithShape="0">
              <a:srgbClr val="000000">
                <a:alpha val="50000"/>
              </a:srgbClr>
            </a:outerShdw>
          </a:effectLst>
        </a:effectStyle>
        <a:effectStyle>
          <a:effectLst>
            <a:outerShdw blurRad="76200" dist="50800" dir="5400000" sx="101000" sy="101000" rotWithShape="0">
              <a:srgbClr val="000000">
                <a:alpha val="50000"/>
              </a:srgbClr>
            </a:outerShdw>
            <a:reflection blurRad="12700" stA="30000" endPos="30000" dist="50800" dir="5400000" sy="-100000" rotWithShape="0"/>
          </a:effectLst>
          <a:scene3d>
            <a:camera prst="orthographicFront">
              <a:rot lat="0" lon="0" rev="0"/>
            </a:camera>
            <a:lightRig rig="twoPt" dir="t">
              <a:rot lat="0" lon="0" rev="5400000"/>
            </a:lightRig>
          </a:scene3d>
          <a:sp3d prstMaterial="softmetal">
            <a:bevelT w="63500" h="25400" prst="coolSlant"/>
          </a:sp3d>
        </a:effectStyle>
      </a:effectStyleLst>
      <a:bgFillStyleLst>
        <a:solidFill>
          <a:schemeClr val="phClr">
            <a:satMod val="125000"/>
          </a:schemeClr>
        </a:solidFill>
        <a:solidFill>
          <a:schemeClr val="phClr">
            <a:shade val="30000"/>
            <a:satMod val="150000"/>
          </a:schemeClr>
        </a:solidFill>
        <a:gradFill>
          <a:gsLst>
            <a:gs pos="0">
              <a:schemeClr val="phClr">
                <a:tint val="100000"/>
                <a:shade val="80000"/>
                <a:satMod val="135000"/>
              </a:schemeClr>
            </a:gs>
            <a:gs pos="55000">
              <a:schemeClr val="phClr">
                <a:tint val="70000"/>
                <a:shade val="100000"/>
                <a:satMod val="150000"/>
              </a:schemeClr>
            </a:gs>
            <a:gs pos="100000">
              <a:schemeClr val="phClr">
                <a:tint val="70000"/>
                <a:shade val="100000"/>
                <a:satMod val="15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Template>
  <TotalTime>131</TotalTime>
  <Words>783</Words>
  <Application>Microsoft Office PowerPoint</Application>
  <PresentationFormat>On-screen Show (4:3)</PresentationFormat>
  <Paragraphs>117</Paragraphs>
  <Slides>23</Slides>
  <Notes>14</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Mod</vt:lpstr>
      <vt:lpstr>KS3 Working Party</vt:lpstr>
      <vt:lpstr>KS3 Working Party</vt:lpstr>
      <vt:lpstr>KS3 Working Party</vt:lpstr>
      <vt:lpstr>Slide 4</vt:lpstr>
      <vt:lpstr>Slide 5</vt:lpstr>
      <vt:lpstr>Slide 6</vt:lpstr>
      <vt:lpstr>Slide 7</vt:lpstr>
      <vt:lpstr>Slide 8</vt:lpstr>
      <vt:lpstr>Slide 9</vt:lpstr>
      <vt:lpstr>Cross Curriculum Dimensions</vt:lpstr>
      <vt:lpstr>Modus Operandi</vt:lpstr>
      <vt:lpstr>Inset Review</vt:lpstr>
      <vt:lpstr>Case studies Bowring</vt:lpstr>
      <vt:lpstr>Case Studies Hartford (NEEP)</vt:lpstr>
      <vt:lpstr>Case Studies Hesketh Fletcher (NEEP)</vt:lpstr>
      <vt:lpstr>Case Studies Mount St Joseph (NEEP)</vt:lpstr>
      <vt:lpstr>Case Studies Summary</vt:lpstr>
      <vt:lpstr>Nailsea activity</vt:lpstr>
      <vt:lpstr>Backwell</vt:lpstr>
      <vt:lpstr>Case Studies - Global Dimension</vt:lpstr>
      <vt:lpstr>Case Studies – Identity and Cultural Diversity</vt:lpstr>
      <vt:lpstr>Case Studies – Healthy Lifestyles</vt:lpstr>
      <vt:lpstr>Research / Resources – PLTS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Curriculum review / PLTS</dc:title>
  <dc:creator>MA</dc:creator>
  <cp:lastModifiedBy>GBeynon</cp:lastModifiedBy>
  <cp:revision>17</cp:revision>
  <dcterms:created xsi:type="dcterms:W3CDTF">2009-11-19T21:51:40Z</dcterms:created>
  <dcterms:modified xsi:type="dcterms:W3CDTF">2010-03-14T19:43:25Z</dcterms:modified>
</cp:coreProperties>
</file>